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Roboto"/>
      <p:regular r:id="rId22"/>
      <p:bold r:id="rId23"/>
      <p:italic r:id="rId24"/>
      <p:boldItalic r:id="rId25"/>
    </p:embeddedFont>
    <p:embeddedFont>
      <p:font typeface="Playfair Display"/>
      <p:regular r:id="rId26"/>
      <p:bold r:id="rId27"/>
      <p:italic r:id="rId28"/>
      <p:boldItalic r:id="rId29"/>
    </p:embeddedFont>
    <p:embeddedFont>
      <p:font typeface="Playfair Display ExtraBold"/>
      <p:bold r:id="rId30"/>
      <p:boldItalic r:id="rId31"/>
    </p:embeddedFont>
    <p:embeddedFont>
      <p:font typeface="Playfair Display Black"/>
      <p:bold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0114D9F-7403-44E4-A067-5D3E3E1049A8}">
  <a:tblStyle styleId="{D0114D9F-7403-44E4-A067-5D3E3E1049A8}"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Roboto-regular.fntdata"/><Relationship Id="rId21" Type="http://schemas.openxmlformats.org/officeDocument/2006/relationships/slide" Target="slides/slide15.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PlayfairDisplay-regular.fntdata"/><Relationship Id="rId25" Type="http://schemas.openxmlformats.org/officeDocument/2006/relationships/font" Target="fonts/Roboto-boldItalic.fntdata"/><Relationship Id="rId28" Type="http://schemas.openxmlformats.org/officeDocument/2006/relationships/font" Target="fonts/PlayfairDisplay-italic.fntdata"/><Relationship Id="rId27" Type="http://schemas.openxmlformats.org/officeDocument/2006/relationships/font" Target="fonts/PlayfairDisplay-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PlayfairDisplay-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layfairDisplayExtraBold-boldItalic.fntdata"/><Relationship Id="rId30" Type="http://schemas.openxmlformats.org/officeDocument/2006/relationships/font" Target="fonts/PlayfairDisplayExtraBold-bold.fntdata"/><Relationship Id="rId11" Type="http://schemas.openxmlformats.org/officeDocument/2006/relationships/slide" Target="slides/slide5.xml"/><Relationship Id="rId33" Type="http://schemas.openxmlformats.org/officeDocument/2006/relationships/font" Target="fonts/PlayfairDisplayBlack-boldItalic.fntdata"/><Relationship Id="rId10" Type="http://schemas.openxmlformats.org/officeDocument/2006/relationships/slide" Target="slides/slide4.xml"/><Relationship Id="rId32" Type="http://schemas.openxmlformats.org/officeDocument/2006/relationships/font" Target="fonts/PlayfairDisplayBlack-bold.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 name="Shape 38"/>
        <p:cNvGrpSpPr/>
        <p:nvPr/>
      </p:nvGrpSpPr>
      <p:grpSpPr>
        <a:xfrm>
          <a:off x="0" y="0"/>
          <a:ext cx="0" cy="0"/>
          <a:chOff x="0" y="0"/>
          <a:chExt cx="0" cy="0"/>
        </a:xfrm>
      </p:grpSpPr>
      <p:sp>
        <p:nvSpPr>
          <p:cNvPr id="39" name="Google Shape;39;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 name="Google Shape;4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13cbae2c3a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13cbae2c3a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rPr lang="en" sz="1200">
                <a:solidFill>
                  <a:srgbClr val="727272"/>
                </a:solidFill>
                <a:highlight>
                  <a:srgbClr val="FFFFFF"/>
                </a:highlight>
                <a:latin typeface="Roboto"/>
                <a:ea typeface="Roboto"/>
                <a:cs typeface="Roboto"/>
                <a:sym typeface="Roboto"/>
              </a:rPr>
              <a:t>Ford used a penalty kicks game to promote one of its car models in Sweden. The campaign ran as a mobile web banner. When a user clicked the banner, the game expanded to full screen. Players needed to shoot three penalty kicks through the back door of the car. At the end of the game, they could watch a video and make an appointment to visit a local dealership.</a:t>
            </a:r>
            <a:endParaRPr sz="1400">
              <a:solidFill>
                <a:schemeClr val="dk1"/>
              </a:solidFill>
            </a:endParaRPr>
          </a:p>
          <a:p>
            <a:pPr indent="0" lvl="0" marL="0" rtl="0" algn="l">
              <a:spcBef>
                <a:spcPts val="0"/>
              </a:spcBef>
              <a:spcAft>
                <a:spcPts val="0"/>
              </a:spcAft>
              <a:buNone/>
            </a:pPr>
            <a:r>
              <a:t/>
            </a:r>
            <a:endParaRPr sz="6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13cbae2c3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13cbae2c3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13cbae2c3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13cbae2c3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13cbae2c3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13cbae2c3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13cbae2c3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13cbae2c3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15c3d26343_9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15c3d26343_9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g113cbae2c3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 name="Google Shape;51;g113cbae2c3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13cbae2c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113cbae2c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13cbae2c3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13cbae2c3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15ccfdb1b8_6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15ccfdb1b8_6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13cbae2c3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13cbae2c3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13cbae2c3a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13cbae2c3a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13cbae2c3a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13cbae2c3a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13cbae2c3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13cbae2c3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2">
            <a:alphaModFix/>
          </a:blip>
          <a:stretch>
            <a:fillRect/>
          </a:stretch>
        </p:blipFill>
        <p:spPr>
          <a:xfrm>
            <a:off x="-1" y="18500"/>
            <a:ext cx="9144000" cy="51065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 name="Shape 32"/>
        <p:cNvGrpSpPr/>
        <p:nvPr/>
      </p:nvGrpSpPr>
      <p:grpSpPr>
        <a:xfrm>
          <a:off x="0" y="0"/>
          <a:ext cx="0" cy="0"/>
          <a:chOff x="0" y="0"/>
          <a:chExt cx="0" cy="0"/>
        </a:xfrm>
      </p:grpSpPr>
      <p:sp>
        <p:nvSpPr>
          <p:cNvPr id="33" name="Google Shape;3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4" name="Google Shape;34;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35" name="Google Shape;3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 name="Shape 36"/>
        <p:cNvGrpSpPr/>
        <p:nvPr/>
      </p:nvGrpSpPr>
      <p:grpSpPr>
        <a:xfrm>
          <a:off x="0" y="0"/>
          <a:ext cx="0" cy="0"/>
          <a:chOff x="0" y="0"/>
          <a:chExt cx="0" cy="0"/>
        </a:xfrm>
      </p:grpSpPr>
      <p:sp>
        <p:nvSpPr>
          <p:cNvPr id="37" name="Google Shape;3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 name="Shape 28"/>
        <p:cNvGrpSpPr/>
        <p:nvPr/>
      </p:nvGrpSpPr>
      <p:grpSpPr>
        <a:xfrm>
          <a:off x="0" y="0"/>
          <a:ext cx="0" cy="0"/>
          <a:chOff x="0" y="0"/>
          <a:chExt cx="0" cy="0"/>
        </a:xfrm>
      </p:grpSpPr>
      <p:sp>
        <p:nvSpPr>
          <p:cNvPr id="29" name="Google Shape;29;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30" name="Google Shape;3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1" name="Google Shape;31;p10"/>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6.png"/><Relationship Id="rId4" Type="http://schemas.openxmlformats.org/officeDocument/2006/relationships/image" Target="../media/image24.png"/><Relationship Id="rId5"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31.png"/><Relationship Id="rId5" Type="http://schemas.openxmlformats.org/officeDocument/2006/relationships/image" Target="../media/image35.png"/><Relationship Id="rId6" Type="http://schemas.openxmlformats.org/officeDocument/2006/relationships/hyperlink" Target="https://drive.google.com/file/d/1fPsof3bnO6LjURVrfiX81kbuG7ffksHq/view?usp=sharin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4.png"/><Relationship Id="rId4" Type="http://schemas.openxmlformats.org/officeDocument/2006/relationships/image" Target="../media/image38.png"/><Relationship Id="rId5"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39.png"/><Relationship Id="rId5" Type="http://schemas.openxmlformats.org/officeDocument/2006/relationships/image" Target="../media/image32.png"/><Relationship Id="rId6"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30.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9.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 name="Shape 41"/>
        <p:cNvGrpSpPr/>
        <p:nvPr/>
      </p:nvGrpSpPr>
      <p:grpSpPr>
        <a:xfrm>
          <a:off x="0" y="0"/>
          <a:ext cx="0" cy="0"/>
          <a:chOff x="0" y="0"/>
          <a:chExt cx="0" cy="0"/>
        </a:xfrm>
      </p:grpSpPr>
      <p:sp>
        <p:nvSpPr>
          <p:cNvPr id="42" name="Google Shape;42;p13"/>
          <p:cNvSpPr txBox="1"/>
          <p:nvPr>
            <p:ph type="ctrTitle"/>
          </p:nvPr>
        </p:nvSpPr>
        <p:spPr>
          <a:xfrm>
            <a:off x="0" y="1263725"/>
            <a:ext cx="6866400" cy="1091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Playfair Display ExtraBold"/>
                <a:ea typeface="Playfair Display ExtraBold"/>
                <a:cs typeface="Playfair Display ExtraBold"/>
                <a:sym typeface="Playfair Display ExtraBold"/>
              </a:rPr>
              <a:t>TEAM IMPECCABLES</a:t>
            </a:r>
            <a:endParaRPr>
              <a:solidFill>
                <a:schemeClr val="lt1"/>
              </a:solidFill>
              <a:latin typeface="Playfair Display ExtraBold"/>
              <a:ea typeface="Playfair Display ExtraBold"/>
              <a:cs typeface="Playfair Display ExtraBold"/>
              <a:sym typeface="Playfair Display ExtraBold"/>
            </a:endParaRPr>
          </a:p>
        </p:txBody>
      </p:sp>
      <p:cxnSp>
        <p:nvCxnSpPr>
          <p:cNvPr id="43" name="Google Shape;43;p13"/>
          <p:cNvCxnSpPr/>
          <p:nvPr/>
        </p:nvCxnSpPr>
        <p:spPr>
          <a:xfrm flipH="1" rot="10800000">
            <a:off x="0" y="2330150"/>
            <a:ext cx="6321000" cy="12300"/>
          </a:xfrm>
          <a:prstGeom prst="straightConnector1">
            <a:avLst/>
          </a:prstGeom>
          <a:noFill/>
          <a:ln cap="flat" cmpd="sng" w="76200">
            <a:solidFill>
              <a:srgbClr val="45818E"/>
            </a:solidFill>
            <a:prstDash val="solid"/>
            <a:round/>
            <a:headEnd len="med" w="med" type="none"/>
            <a:tailEnd len="med" w="med" type="none"/>
          </a:ln>
        </p:spPr>
      </p:cxnSp>
      <p:sp>
        <p:nvSpPr>
          <p:cNvPr id="44" name="Google Shape;44;p13"/>
          <p:cNvSpPr txBox="1"/>
          <p:nvPr/>
        </p:nvSpPr>
        <p:spPr>
          <a:xfrm>
            <a:off x="4251550" y="4397275"/>
            <a:ext cx="3634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Playfair Display"/>
                <a:ea typeface="Playfair Display"/>
                <a:cs typeface="Playfair Display"/>
                <a:sym typeface="Playfair Display"/>
              </a:rPr>
              <a:t>P.Dheeraj Kumar</a:t>
            </a:r>
            <a:endParaRPr sz="2000">
              <a:solidFill>
                <a:schemeClr val="lt1"/>
              </a:solidFill>
            </a:endParaRPr>
          </a:p>
        </p:txBody>
      </p:sp>
      <p:sp>
        <p:nvSpPr>
          <p:cNvPr id="45" name="Google Shape;45;p13"/>
          <p:cNvSpPr txBox="1"/>
          <p:nvPr/>
        </p:nvSpPr>
        <p:spPr>
          <a:xfrm>
            <a:off x="4251550" y="3473575"/>
            <a:ext cx="2939100" cy="431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2000">
                <a:solidFill>
                  <a:schemeClr val="lt1"/>
                </a:solidFill>
                <a:latin typeface="Playfair Display"/>
                <a:ea typeface="Playfair Display"/>
                <a:cs typeface="Playfair Display"/>
                <a:sym typeface="Playfair Display"/>
              </a:rPr>
              <a:t>A.Neeharika</a:t>
            </a:r>
            <a:endParaRPr sz="2000">
              <a:solidFill>
                <a:schemeClr val="lt1"/>
              </a:solidFill>
            </a:endParaRPr>
          </a:p>
        </p:txBody>
      </p:sp>
      <p:sp>
        <p:nvSpPr>
          <p:cNvPr id="46" name="Google Shape;46;p13"/>
          <p:cNvSpPr txBox="1"/>
          <p:nvPr/>
        </p:nvSpPr>
        <p:spPr>
          <a:xfrm>
            <a:off x="4251550" y="3904675"/>
            <a:ext cx="3482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Playfair Display"/>
                <a:ea typeface="Playfair Display"/>
                <a:cs typeface="Playfair Display"/>
                <a:sym typeface="Playfair Display"/>
              </a:rPr>
              <a:t>A.Rohan Sai Chandra </a:t>
            </a:r>
            <a:endParaRPr sz="2000">
              <a:solidFill>
                <a:schemeClr val="lt1"/>
              </a:solidFill>
            </a:endParaRPr>
          </a:p>
        </p:txBody>
      </p:sp>
      <p:sp>
        <p:nvSpPr>
          <p:cNvPr id="47" name="Google Shape;47;p13"/>
          <p:cNvSpPr txBox="1"/>
          <p:nvPr/>
        </p:nvSpPr>
        <p:spPr>
          <a:xfrm>
            <a:off x="4251550" y="2980975"/>
            <a:ext cx="3078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Playfair Display"/>
                <a:ea typeface="Playfair Display"/>
                <a:cs typeface="Playfair Display"/>
                <a:sym typeface="Playfair Display"/>
              </a:rPr>
              <a:t>Aniket Kumar Sahu</a:t>
            </a:r>
            <a:endParaRPr sz="2000">
              <a:solidFill>
                <a:schemeClr val="lt1"/>
              </a:solidFill>
            </a:endParaRPr>
          </a:p>
        </p:txBody>
      </p:sp>
      <p:cxnSp>
        <p:nvCxnSpPr>
          <p:cNvPr id="48" name="Google Shape;48;p13"/>
          <p:cNvCxnSpPr/>
          <p:nvPr/>
        </p:nvCxnSpPr>
        <p:spPr>
          <a:xfrm flipH="1">
            <a:off x="4218850" y="3184650"/>
            <a:ext cx="32700" cy="1421100"/>
          </a:xfrm>
          <a:prstGeom prst="straightConnector1">
            <a:avLst/>
          </a:prstGeom>
          <a:noFill/>
          <a:ln cap="flat" cmpd="sng" w="38100">
            <a:solidFill>
              <a:srgbClr val="45818E"/>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2" name="Shape 122"/>
        <p:cNvGrpSpPr/>
        <p:nvPr/>
      </p:nvGrpSpPr>
      <p:grpSpPr>
        <a:xfrm>
          <a:off x="0" y="0"/>
          <a:ext cx="0" cy="0"/>
          <a:chOff x="0" y="0"/>
          <a:chExt cx="0" cy="0"/>
        </a:xfrm>
      </p:grpSpPr>
      <p:sp>
        <p:nvSpPr>
          <p:cNvPr id="123" name="Google Shape;123;p22"/>
          <p:cNvSpPr txBox="1"/>
          <p:nvPr/>
        </p:nvSpPr>
        <p:spPr>
          <a:xfrm>
            <a:off x="205300" y="172900"/>
            <a:ext cx="4300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134F5C"/>
                </a:solidFill>
              </a:rPr>
              <a:t>SOLUTION 2</a:t>
            </a:r>
            <a:endParaRPr b="1" sz="3000">
              <a:solidFill>
                <a:srgbClr val="134F5C"/>
              </a:solidFill>
            </a:endParaRPr>
          </a:p>
        </p:txBody>
      </p:sp>
      <p:sp>
        <p:nvSpPr>
          <p:cNvPr id="124" name="Google Shape;124;p22"/>
          <p:cNvSpPr txBox="1"/>
          <p:nvPr/>
        </p:nvSpPr>
        <p:spPr>
          <a:xfrm>
            <a:off x="69700" y="905175"/>
            <a:ext cx="4572000" cy="44121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Clr>
                <a:srgbClr val="45818E"/>
              </a:buClr>
              <a:buSzPts val="1900"/>
              <a:buChar char="●"/>
            </a:pPr>
            <a:r>
              <a:rPr lang="en" sz="1900">
                <a:solidFill>
                  <a:srgbClr val="45818E"/>
                </a:solidFill>
              </a:rPr>
              <a:t>We can also create a VR game and promote our vehicle.</a:t>
            </a:r>
            <a:endParaRPr sz="1900">
              <a:solidFill>
                <a:srgbClr val="45818E"/>
              </a:solidFill>
            </a:endParaRPr>
          </a:p>
          <a:p>
            <a:pPr indent="-349250" lvl="0" marL="457200" rtl="0" algn="l">
              <a:lnSpc>
                <a:spcPct val="115000"/>
              </a:lnSpc>
              <a:spcBef>
                <a:spcPts val="1000"/>
              </a:spcBef>
              <a:spcAft>
                <a:spcPts val="0"/>
              </a:spcAft>
              <a:buClr>
                <a:srgbClr val="45818E"/>
              </a:buClr>
              <a:buSzPts val="1900"/>
              <a:buChar char="●"/>
            </a:pPr>
            <a:r>
              <a:rPr lang="en" sz="1900">
                <a:solidFill>
                  <a:srgbClr val="45818E"/>
                </a:solidFill>
              </a:rPr>
              <a:t>By launching our game people will get to register our brand name and features in their minds. For example the model, power of engine etc.</a:t>
            </a:r>
            <a:r>
              <a:rPr lang="en" sz="1900">
                <a:solidFill>
                  <a:srgbClr val="45818E"/>
                </a:solidFill>
              </a:rPr>
              <a:t>	</a:t>
            </a:r>
            <a:endParaRPr sz="1900">
              <a:solidFill>
                <a:srgbClr val="45818E"/>
              </a:solidFill>
            </a:endParaRPr>
          </a:p>
          <a:p>
            <a:pPr indent="-349250" lvl="0" marL="457200" rtl="0" algn="l">
              <a:lnSpc>
                <a:spcPct val="115000"/>
              </a:lnSpc>
              <a:spcBef>
                <a:spcPts val="1000"/>
              </a:spcBef>
              <a:spcAft>
                <a:spcPts val="0"/>
              </a:spcAft>
              <a:buClr>
                <a:srgbClr val="45818E"/>
              </a:buClr>
              <a:buSzPts val="1900"/>
              <a:buChar char="●"/>
            </a:pPr>
            <a:r>
              <a:rPr lang="en" sz="1900">
                <a:solidFill>
                  <a:srgbClr val="45818E"/>
                </a:solidFill>
              </a:rPr>
              <a:t>Teenagers who play this game will get excited to buy the pickup truck in future</a:t>
            </a:r>
            <a:endParaRPr sz="1900">
              <a:solidFill>
                <a:srgbClr val="45818E"/>
              </a:solidFill>
            </a:endParaRPr>
          </a:p>
          <a:p>
            <a:pPr indent="0" lvl="0" marL="457200" rtl="0" algn="l">
              <a:spcBef>
                <a:spcPts val="1000"/>
              </a:spcBef>
              <a:spcAft>
                <a:spcPts val="0"/>
              </a:spcAft>
              <a:buNone/>
            </a:pPr>
            <a:r>
              <a:t/>
            </a:r>
            <a:endParaRPr sz="1700">
              <a:solidFill>
                <a:srgbClr val="45818E"/>
              </a:solidFill>
              <a:highlight>
                <a:srgbClr val="FFFFFF"/>
              </a:highlight>
              <a:latin typeface="Roboto"/>
              <a:ea typeface="Roboto"/>
              <a:cs typeface="Roboto"/>
              <a:sym typeface="Roboto"/>
            </a:endParaRPr>
          </a:p>
          <a:p>
            <a:pPr indent="0" lvl="0" marL="457200" rtl="0" algn="l">
              <a:spcBef>
                <a:spcPts val="0"/>
              </a:spcBef>
              <a:spcAft>
                <a:spcPts val="0"/>
              </a:spcAft>
              <a:buNone/>
            </a:pPr>
            <a:r>
              <a:t/>
            </a:r>
            <a:endParaRPr sz="1700">
              <a:solidFill>
                <a:srgbClr val="45818E"/>
              </a:solidFill>
              <a:highlight>
                <a:srgbClr val="FFFFFF"/>
              </a:highlight>
              <a:latin typeface="Roboto"/>
              <a:ea typeface="Roboto"/>
              <a:cs typeface="Roboto"/>
              <a:sym typeface="Roboto"/>
            </a:endParaRPr>
          </a:p>
          <a:p>
            <a:pPr indent="0" lvl="0" marL="457200" rtl="0" algn="l">
              <a:spcBef>
                <a:spcPts val="0"/>
              </a:spcBef>
              <a:spcAft>
                <a:spcPts val="0"/>
              </a:spcAft>
              <a:buNone/>
            </a:pPr>
            <a:r>
              <a:t/>
            </a:r>
            <a:endParaRPr sz="1900">
              <a:solidFill>
                <a:srgbClr val="45818E"/>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8" name="Shape 128"/>
        <p:cNvGrpSpPr/>
        <p:nvPr/>
      </p:nvGrpSpPr>
      <p:grpSpPr>
        <a:xfrm>
          <a:off x="0" y="0"/>
          <a:ext cx="0" cy="0"/>
          <a:chOff x="0" y="0"/>
          <a:chExt cx="0" cy="0"/>
        </a:xfrm>
      </p:grpSpPr>
      <p:pic>
        <p:nvPicPr>
          <p:cNvPr id="129" name="Google Shape;129;p23" title="Chart"/>
          <p:cNvPicPr preferRelativeResize="0"/>
          <p:nvPr/>
        </p:nvPicPr>
        <p:blipFill rotWithShape="1">
          <a:blip r:embed="rId4">
            <a:alphaModFix/>
          </a:blip>
          <a:srcRect b="0" l="0" r="0" t="0"/>
          <a:stretch/>
        </p:blipFill>
        <p:spPr>
          <a:xfrm>
            <a:off x="164000" y="1710538"/>
            <a:ext cx="5067976" cy="2316536"/>
          </a:xfrm>
          <a:prstGeom prst="rect">
            <a:avLst/>
          </a:prstGeom>
          <a:noFill/>
          <a:ln>
            <a:noFill/>
          </a:ln>
        </p:spPr>
      </p:pic>
      <p:sp>
        <p:nvSpPr>
          <p:cNvPr id="130" name="Google Shape;130;p23"/>
          <p:cNvSpPr txBox="1"/>
          <p:nvPr/>
        </p:nvSpPr>
        <p:spPr>
          <a:xfrm>
            <a:off x="164000" y="469750"/>
            <a:ext cx="2413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lt1"/>
                </a:solidFill>
                <a:latin typeface="Impact"/>
                <a:ea typeface="Impact"/>
                <a:cs typeface="Impact"/>
                <a:sym typeface="Impact"/>
              </a:rPr>
              <a:t>Gaming Analysis</a:t>
            </a:r>
            <a:endParaRPr sz="3000">
              <a:solidFill>
                <a:schemeClr val="lt1"/>
              </a:solidFill>
              <a:latin typeface="Impact"/>
              <a:ea typeface="Impact"/>
              <a:cs typeface="Impact"/>
              <a:sym typeface="Impact"/>
            </a:endParaRPr>
          </a:p>
        </p:txBody>
      </p:sp>
      <p:pic>
        <p:nvPicPr>
          <p:cNvPr id="131" name="Google Shape;131;p23" title="Chart"/>
          <p:cNvPicPr preferRelativeResize="0"/>
          <p:nvPr/>
        </p:nvPicPr>
        <p:blipFill>
          <a:blip r:embed="rId5">
            <a:alphaModFix/>
          </a:blip>
          <a:stretch>
            <a:fillRect/>
          </a:stretch>
        </p:blipFill>
        <p:spPr>
          <a:xfrm>
            <a:off x="5430078" y="1077538"/>
            <a:ext cx="3607223" cy="3186380"/>
          </a:xfrm>
          <a:prstGeom prst="rect">
            <a:avLst/>
          </a:prstGeom>
          <a:noFill/>
          <a:ln>
            <a:noFill/>
          </a:ln>
        </p:spPr>
      </p:pic>
      <p:sp>
        <p:nvSpPr>
          <p:cNvPr id="132" name="Google Shape;132;p23"/>
          <p:cNvSpPr/>
          <p:nvPr/>
        </p:nvSpPr>
        <p:spPr>
          <a:xfrm>
            <a:off x="8505000" y="4348325"/>
            <a:ext cx="639000" cy="795300"/>
          </a:xfrm>
          <a:prstGeom prst="rect">
            <a:avLst/>
          </a:prstGeom>
          <a:solidFill>
            <a:srgbClr val="45818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3" name="Google Shape;133;p23"/>
          <p:cNvCxnSpPr/>
          <p:nvPr/>
        </p:nvCxnSpPr>
        <p:spPr>
          <a:xfrm>
            <a:off x="4379400" y="4745975"/>
            <a:ext cx="4764600" cy="0"/>
          </a:xfrm>
          <a:prstGeom prst="straightConnector1">
            <a:avLst/>
          </a:prstGeom>
          <a:noFill/>
          <a:ln cap="flat" cmpd="sng" w="76200">
            <a:solidFill>
              <a:srgbClr val="0C343D"/>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7" name="Shape 137"/>
        <p:cNvGrpSpPr/>
        <p:nvPr/>
      </p:nvGrpSpPr>
      <p:grpSpPr>
        <a:xfrm>
          <a:off x="0" y="0"/>
          <a:ext cx="0" cy="0"/>
          <a:chOff x="0" y="0"/>
          <a:chExt cx="0" cy="0"/>
        </a:xfrm>
      </p:grpSpPr>
      <p:sp>
        <p:nvSpPr>
          <p:cNvPr id="138" name="Google Shape;138;p24"/>
          <p:cNvSpPr txBox="1"/>
          <p:nvPr/>
        </p:nvSpPr>
        <p:spPr>
          <a:xfrm>
            <a:off x="1048950" y="63050"/>
            <a:ext cx="6614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lt1"/>
                </a:solidFill>
                <a:latin typeface="Impact"/>
                <a:ea typeface="Impact"/>
                <a:cs typeface="Impact"/>
                <a:sym typeface="Impact"/>
              </a:rPr>
              <a:t>Exterior &amp; Interior Model, Game Video</a:t>
            </a:r>
            <a:endParaRPr sz="3000">
              <a:solidFill>
                <a:schemeClr val="lt1"/>
              </a:solidFill>
              <a:latin typeface="Impact"/>
              <a:ea typeface="Impact"/>
              <a:cs typeface="Impact"/>
              <a:sym typeface="Impact"/>
            </a:endParaRPr>
          </a:p>
        </p:txBody>
      </p:sp>
      <p:pic>
        <p:nvPicPr>
          <p:cNvPr id="139" name="Google Shape;139;p24"/>
          <p:cNvPicPr preferRelativeResize="0"/>
          <p:nvPr/>
        </p:nvPicPr>
        <p:blipFill>
          <a:blip r:embed="rId4">
            <a:alphaModFix/>
          </a:blip>
          <a:stretch>
            <a:fillRect/>
          </a:stretch>
        </p:blipFill>
        <p:spPr>
          <a:xfrm>
            <a:off x="4951300" y="2148400"/>
            <a:ext cx="3882374" cy="2476975"/>
          </a:xfrm>
          <a:prstGeom prst="rect">
            <a:avLst/>
          </a:prstGeom>
          <a:noFill/>
          <a:ln>
            <a:noFill/>
          </a:ln>
        </p:spPr>
      </p:pic>
      <p:pic>
        <p:nvPicPr>
          <p:cNvPr id="140" name="Google Shape;140;p24"/>
          <p:cNvPicPr preferRelativeResize="0"/>
          <p:nvPr/>
        </p:nvPicPr>
        <p:blipFill>
          <a:blip r:embed="rId5">
            <a:alphaModFix/>
          </a:blip>
          <a:stretch>
            <a:fillRect/>
          </a:stretch>
        </p:blipFill>
        <p:spPr>
          <a:xfrm>
            <a:off x="393775" y="2148400"/>
            <a:ext cx="3794798" cy="2476975"/>
          </a:xfrm>
          <a:prstGeom prst="rect">
            <a:avLst/>
          </a:prstGeom>
          <a:noFill/>
          <a:ln>
            <a:noFill/>
          </a:ln>
        </p:spPr>
      </p:pic>
      <p:sp>
        <p:nvSpPr>
          <p:cNvPr id="141" name="Google Shape;141;p24"/>
          <p:cNvSpPr txBox="1"/>
          <p:nvPr/>
        </p:nvSpPr>
        <p:spPr>
          <a:xfrm>
            <a:off x="1048950" y="1086825"/>
            <a:ext cx="7279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lt1"/>
                </a:solidFill>
              </a:rPr>
              <a:t>Video</a:t>
            </a:r>
            <a:r>
              <a:rPr b="1" lang="en" sz="1500">
                <a:solidFill>
                  <a:schemeClr val="lt1"/>
                </a:solidFill>
              </a:rPr>
              <a:t> : </a:t>
            </a:r>
            <a:endParaRPr b="1" sz="1500">
              <a:solidFill>
                <a:schemeClr val="lt1"/>
              </a:solidFill>
            </a:endParaRPr>
          </a:p>
        </p:txBody>
      </p:sp>
      <p:sp>
        <p:nvSpPr>
          <p:cNvPr id="142" name="Google Shape;142;p24"/>
          <p:cNvSpPr txBox="1"/>
          <p:nvPr/>
        </p:nvSpPr>
        <p:spPr>
          <a:xfrm>
            <a:off x="1799750" y="1094475"/>
            <a:ext cx="708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lt1"/>
                </a:solidFill>
                <a:hlinkClick r:id="rId6">
                  <a:extLst>
                    <a:ext uri="{A12FA001-AC4F-418D-AE19-62706E023703}">
                      <ahyp:hlinkClr val="tx"/>
                    </a:ext>
                  </a:extLst>
                </a:hlinkClick>
              </a:rPr>
              <a:t>https://drive.google.com/file/d/1fPsof3bnO6LjURVrfiX81kbuG7ffksHq/view?usp=sharing</a:t>
            </a:r>
            <a:endParaRPr>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6" name="Shape 146"/>
        <p:cNvGrpSpPr/>
        <p:nvPr/>
      </p:nvGrpSpPr>
      <p:grpSpPr>
        <a:xfrm>
          <a:off x="0" y="0"/>
          <a:ext cx="0" cy="0"/>
          <a:chOff x="0" y="0"/>
          <a:chExt cx="0" cy="0"/>
        </a:xfrm>
      </p:grpSpPr>
      <p:pic>
        <p:nvPicPr>
          <p:cNvPr id="147" name="Google Shape;147;p25"/>
          <p:cNvPicPr preferRelativeResize="0"/>
          <p:nvPr/>
        </p:nvPicPr>
        <p:blipFill>
          <a:blip r:embed="rId4">
            <a:alphaModFix/>
          </a:blip>
          <a:stretch>
            <a:fillRect/>
          </a:stretch>
        </p:blipFill>
        <p:spPr>
          <a:xfrm>
            <a:off x="2728838" y="3514425"/>
            <a:ext cx="3059318" cy="1576800"/>
          </a:xfrm>
          <a:prstGeom prst="rect">
            <a:avLst/>
          </a:prstGeom>
          <a:noFill/>
          <a:ln>
            <a:noFill/>
          </a:ln>
        </p:spPr>
      </p:pic>
      <p:sp>
        <p:nvSpPr>
          <p:cNvPr id="148" name="Google Shape;148;p25"/>
          <p:cNvSpPr/>
          <p:nvPr/>
        </p:nvSpPr>
        <p:spPr>
          <a:xfrm>
            <a:off x="2930850" y="1617600"/>
            <a:ext cx="2655300" cy="1576800"/>
          </a:xfrm>
          <a:prstGeom prst="rect">
            <a:avLst/>
          </a:prstGeom>
          <a:solidFill>
            <a:srgbClr val="45818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For getting started, Realistic Car Kit is used and then required modifications like chassis, camera, character, showroom, etc. were done</a:t>
            </a:r>
            <a:endParaRPr>
              <a:solidFill>
                <a:schemeClr val="lt1"/>
              </a:solidFill>
            </a:endParaRPr>
          </a:p>
          <a:p>
            <a:pPr indent="0" lvl="0" marL="0" rtl="0" algn="l">
              <a:spcBef>
                <a:spcPts val="0"/>
              </a:spcBef>
              <a:spcAft>
                <a:spcPts val="0"/>
              </a:spcAft>
              <a:buNone/>
            </a:pPr>
            <a:r>
              <a:t/>
            </a:r>
            <a:endParaRPr/>
          </a:p>
        </p:txBody>
      </p:sp>
      <p:sp>
        <p:nvSpPr>
          <p:cNvPr id="149" name="Google Shape;149;p25"/>
          <p:cNvSpPr/>
          <p:nvPr/>
        </p:nvSpPr>
        <p:spPr>
          <a:xfrm>
            <a:off x="5788150" y="2055725"/>
            <a:ext cx="2655300" cy="1576800"/>
          </a:xfrm>
          <a:prstGeom prst="rect">
            <a:avLst/>
          </a:prstGeom>
          <a:solidFill>
            <a:srgbClr val="45818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Unfortunately we were not able to get access of an oculus, therefore we used a mouse and performed VR operations using mouse</a:t>
            </a:r>
            <a:endParaRPr>
              <a:solidFill>
                <a:schemeClr val="lt1"/>
              </a:solidFill>
            </a:endParaRPr>
          </a:p>
          <a:p>
            <a:pPr indent="0" lvl="0" marL="0" rtl="0" algn="l">
              <a:spcBef>
                <a:spcPts val="0"/>
              </a:spcBef>
              <a:spcAft>
                <a:spcPts val="0"/>
              </a:spcAft>
              <a:buNone/>
            </a:pPr>
            <a:r>
              <a:t/>
            </a:r>
            <a:endParaRPr/>
          </a:p>
        </p:txBody>
      </p:sp>
      <p:sp>
        <p:nvSpPr>
          <p:cNvPr id="150" name="Google Shape;150;p25"/>
          <p:cNvSpPr/>
          <p:nvPr/>
        </p:nvSpPr>
        <p:spPr>
          <a:xfrm>
            <a:off x="73550" y="2055725"/>
            <a:ext cx="2655300" cy="1576800"/>
          </a:xfrm>
          <a:prstGeom prst="rect">
            <a:avLst/>
          </a:prstGeom>
          <a:solidFill>
            <a:srgbClr val="45818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The Models used, are downloaded from cgtrader website and from unity asset store.</a:t>
            </a:r>
            <a:endParaRPr>
              <a:solidFill>
                <a:schemeClr val="lt1"/>
              </a:solidFill>
            </a:endParaRPr>
          </a:p>
          <a:p>
            <a:pPr indent="0" lvl="0" marL="0" rtl="0" algn="l">
              <a:spcBef>
                <a:spcPts val="0"/>
              </a:spcBef>
              <a:spcAft>
                <a:spcPts val="0"/>
              </a:spcAft>
              <a:buNone/>
            </a:pPr>
            <a:r>
              <a:t/>
            </a:r>
            <a:endParaRPr/>
          </a:p>
        </p:txBody>
      </p:sp>
      <p:sp>
        <p:nvSpPr>
          <p:cNvPr id="151" name="Google Shape;151;p25"/>
          <p:cNvSpPr txBox="1"/>
          <p:nvPr/>
        </p:nvSpPr>
        <p:spPr>
          <a:xfrm>
            <a:off x="682425" y="743475"/>
            <a:ext cx="6356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Impact"/>
                <a:ea typeface="Impact"/>
                <a:cs typeface="Impact"/>
                <a:sym typeface="Impact"/>
              </a:rPr>
              <a:t>Game Creation</a:t>
            </a:r>
            <a:endParaRPr sz="2400">
              <a:latin typeface="Impact"/>
              <a:ea typeface="Impact"/>
              <a:cs typeface="Impact"/>
              <a:sym typeface="Impact"/>
            </a:endParaRPr>
          </a:p>
        </p:txBody>
      </p:sp>
      <p:pic>
        <p:nvPicPr>
          <p:cNvPr id="152" name="Google Shape;152;p25"/>
          <p:cNvPicPr preferRelativeResize="0"/>
          <p:nvPr/>
        </p:nvPicPr>
        <p:blipFill>
          <a:blip r:embed="rId5">
            <a:alphaModFix/>
          </a:blip>
          <a:stretch>
            <a:fillRect/>
          </a:stretch>
        </p:blipFill>
        <p:spPr>
          <a:xfrm>
            <a:off x="6" y="0"/>
            <a:ext cx="590550" cy="885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6" name="Shape 156"/>
        <p:cNvGrpSpPr/>
        <p:nvPr/>
      </p:nvGrpSpPr>
      <p:grpSpPr>
        <a:xfrm>
          <a:off x="0" y="0"/>
          <a:ext cx="0" cy="0"/>
          <a:chOff x="0" y="0"/>
          <a:chExt cx="0" cy="0"/>
        </a:xfrm>
      </p:grpSpPr>
      <p:pic>
        <p:nvPicPr>
          <p:cNvPr id="157" name="Google Shape;157;p26"/>
          <p:cNvPicPr preferRelativeResize="0"/>
          <p:nvPr/>
        </p:nvPicPr>
        <p:blipFill>
          <a:blip r:embed="rId4">
            <a:alphaModFix/>
          </a:blip>
          <a:stretch>
            <a:fillRect/>
          </a:stretch>
        </p:blipFill>
        <p:spPr>
          <a:xfrm>
            <a:off x="2948238" y="252100"/>
            <a:ext cx="3247531" cy="1826725"/>
          </a:xfrm>
          <a:prstGeom prst="rect">
            <a:avLst/>
          </a:prstGeom>
          <a:noFill/>
          <a:ln>
            <a:noFill/>
          </a:ln>
        </p:spPr>
      </p:pic>
      <p:pic>
        <p:nvPicPr>
          <p:cNvPr id="158" name="Google Shape;158;p26"/>
          <p:cNvPicPr preferRelativeResize="0"/>
          <p:nvPr/>
        </p:nvPicPr>
        <p:blipFill>
          <a:blip r:embed="rId5">
            <a:alphaModFix/>
          </a:blip>
          <a:stretch>
            <a:fillRect/>
          </a:stretch>
        </p:blipFill>
        <p:spPr>
          <a:xfrm>
            <a:off x="790675" y="2736775"/>
            <a:ext cx="2613125" cy="1826726"/>
          </a:xfrm>
          <a:prstGeom prst="rect">
            <a:avLst/>
          </a:prstGeom>
          <a:noFill/>
          <a:ln>
            <a:noFill/>
          </a:ln>
        </p:spPr>
      </p:pic>
      <p:pic>
        <p:nvPicPr>
          <p:cNvPr id="159" name="Google Shape;159;p26"/>
          <p:cNvPicPr preferRelativeResize="0"/>
          <p:nvPr/>
        </p:nvPicPr>
        <p:blipFill>
          <a:blip r:embed="rId6">
            <a:alphaModFix/>
          </a:blip>
          <a:stretch>
            <a:fillRect/>
          </a:stretch>
        </p:blipFill>
        <p:spPr>
          <a:xfrm>
            <a:off x="5341650" y="2681588"/>
            <a:ext cx="2613126" cy="1881901"/>
          </a:xfrm>
          <a:prstGeom prst="rect">
            <a:avLst/>
          </a:prstGeom>
          <a:noFill/>
          <a:ln>
            <a:noFill/>
          </a:ln>
        </p:spPr>
      </p:pic>
      <p:sp>
        <p:nvSpPr>
          <p:cNvPr id="160" name="Google Shape;160;p26"/>
          <p:cNvSpPr txBox="1"/>
          <p:nvPr/>
        </p:nvSpPr>
        <p:spPr>
          <a:xfrm>
            <a:off x="264750" y="327750"/>
            <a:ext cx="1462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Impact"/>
                <a:ea typeface="Impact"/>
                <a:cs typeface="Impact"/>
                <a:sym typeface="Impact"/>
              </a:rPr>
              <a:t>Gallery</a:t>
            </a:r>
            <a:endParaRPr sz="2400">
              <a:latin typeface="Impact"/>
              <a:ea typeface="Impact"/>
              <a:cs typeface="Impact"/>
              <a:sym typeface="Impac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4" name="Shape 164"/>
        <p:cNvGrpSpPr/>
        <p:nvPr/>
      </p:nvGrpSpPr>
      <p:grpSpPr>
        <a:xfrm>
          <a:off x="0" y="0"/>
          <a:ext cx="0" cy="0"/>
          <a:chOff x="0" y="0"/>
          <a:chExt cx="0" cy="0"/>
        </a:xfrm>
      </p:grpSpPr>
      <p:sp>
        <p:nvSpPr>
          <p:cNvPr id="165" name="Google Shape;165;p27"/>
          <p:cNvSpPr txBox="1"/>
          <p:nvPr/>
        </p:nvSpPr>
        <p:spPr>
          <a:xfrm>
            <a:off x="932400" y="1592325"/>
            <a:ext cx="7279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1"/>
                </a:solidFill>
                <a:latin typeface="Playfair Display Black"/>
                <a:ea typeface="Playfair Display Black"/>
                <a:cs typeface="Playfair Display Black"/>
                <a:sym typeface="Playfair Display Black"/>
              </a:rPr>
              <a:t>Thank You For Listening!</a:t>
            </a:r>
            <a:endParaRPr sz="2400">
              <a:solidFill>
                <a:schemeClr val="lt1"/>
              </a:solidFill>
              <a:latin typeface="Playfair Display Black"/>
              <a:ea typeface="Playfair Display Black"/>
              <a:cs typeface="Playfair Display Black"/>
              <a:sym typeface="Playfair Display Black"/>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pic>
        <p:nvPicPr>
          <p:cNvPr id="53" name="Google Shape;53;p14"/>
          <p:cNvPicPr preferRelativeResize="0"/>
          <p:nvPr/>
        </p:nvPicPr>
        <p:blipFill>
          <a:blip r:embed="rId3">
            <a:alphaModFix/>
          </a:blip>
          <a:stretch>
            <a:fillRect/>
          </a:stretch>
        </p:blipFill>
        <p:spPr>
          <a:xfrm>
            <a:off x="0" y="0"/>
            <a:ext cx="9144001" cy="5143500"/>
          </a:xfrm>
          <a:prstGeom prst="rect">
            <a:avLst/>
          </a:prstGeom>
          <a:noFill/>
          <a:ln>
            <a:noFill/>
          </a:ln>
        </p:spPr>
      </p:pic>
      <p:sp>
        <p:nvSpPr>
          <p:cNvPr id="54" name="Google Shape;54;p14"/>
          <p:cNvSpPr txBox="1"/>
          <p:nvPr/>
        </p:nvSpPr>
        <p:spPr>
          <a:xfrm>
            <a:off x="1415425" y="2171550"/>
            <a:ext cx="727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cxnSp>
        <p:nvCxnSpPr>
          <p:cNvPr id="55" name="Google Shape;55;p14"/>
          <p:cNvCxnSpPr/>
          <p:nvPr/>
        </p:nvCxnSpPr>
        <p:spPr>
          <a:xfrm rot="10800000">
            <a:off x="3172075" y="1605050"/>
            <a:ext cx="12600" cy="732900"/>
          </a:xfrm>
          <a:prstGeom prst="straightConnector1">
            <a:avLst/>
          </a:prstGeom>
          <a:noFill/>
          <a:ln cap="flat" cmpd="sng" w="76200">
            <a:solidFill>
              <a:srgbClr val="45818E"/>
            </a:solidFill>
            <a:prstDash val="solid"/>
            <a:round/>
            <a:headEnd len="med" w="med" type="none"/>
            <a:tailEnd len="med" w="med" type="none"/>
          </a:ln>
        </p:spPr>
      </p:cxnSp>
      <p:sp>
        <p:nvSpPr>
          <p:cNvPr id="56" name="Google Shape;56;p14"/>
          <p:cNvSpPr txBox="1"/>
          <p:nvPr/>
        </p:nvSpPr>
        <p:spPr>
          <a:xfrm>
            <a:off x="3158450" y="1579750"/>
            <a:ext cx="4389900" cy="792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4000">
                <a:solidFill>
                  <a:srgbClr val="134F5C"/>
                </a:solidFill>
                <a:latin typeface="Impact"/>
                <a:ea typeface="Impact"/>
                <a:cs typeface="Impact"/>
                <a:sym typeface="Impact"/>
              </a:rPr>
              <a:t>Theme of Project</a:t>
            </a:r>
            <a:endParaRPr sz="2800">
              <a:solidFill>
                <a:srgbClr val="134F5C"/>
              </a:solidFill>
              <a:latin typeface="Impact"/>
              <a:ea typeface="Impact"/>
              <a:cs typeface="Impact"/>
              <a:sym typeface="Impact"/>
            </a:endParaRPr>
          </a:p>
        </p:txBody>
      </p:sp>
      <p:sp>
        <p:nvSpPr>
          <p:cNvPr id="57" name="Google Shape;57;p14"/>
          <p:cNvSpPr txBox="1"/>
          <p:nvPr/>
        </p:nvSpPr>
        <p:spPr>
          <a:xfrm>
            <a:off x="3184675" y="2372350"/>
            <a:ext cx="55605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45818E"/>
                </a:solidFill>
                <a:highlight>
                  <a:srgbClr val="E5E7E8"/>
                </a:highlight>
              </a:rPr>
              <a:t>I</a:t>
            </a:r>
            <a:r>
              <a:rPr lang="en" sz="1700">
                <a:solidFill>
                  <a:srgbClr val="45818E"/>
                </a:solidFill>
                <a:highlight>
                  <a:schemeClr val="lt1"/>
                </a:highlight>
              </a:rPr>
              <a:t>ncrease sales &amp; promotion of car products. (especially pickups) which is famous in the world but not in India</a:t>
            </a:r>
            <a:endParaRPr sz="1700">
              <a:solidFill>
                <a:srgbClr val="45818E"/>
              </a:solidFill>
              <a:highlight>
                <a:schemeClr val="lt1"/>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 name="Shape 61"/>
        <p:cNvGrpSpPr/>
        <p:nvPr/>
      </p:nvGrpSpPr>
      <p:grpSpPr>
        <a:xfrm>
          <a:off x="0" y="0"/>
          <a:ext cx="0" cy="0"/>
          <a:chOff x="0" y="0"/>
          <a:chExt cx="0" cy="0"/>
        </a:xfrm>
      </p:grpSpPr>
      <p:pic>
        <p:nvPicPr>
          <p:cNvPr id="62" name="Google Shape;62;p15"/>
          <p:cNvPicPr preferRelativeResize="0"/>
          <p:nvPr/>
        </p:nvPicPr>
        <p:blipFill>
          <a:blip r:embed="rId4">
            <a:alphaModFix/>
          </a:blip>
          <a:stretch>
            <a:fillRect/>
          </a:stretch>
        </p:blipFill>
        <p:spPr>
          <a:xfrm>
            <a:off x="-402075" y="1522265"/>
            <a:ext cx="4880800" cy="3548159"/>
          </a:xfrm>
          <a:prstGeom prst="rect">
            <a:avLst/>
          </a:prstGeom>
          <a:noFill/>
          <a:ln>
            <a:noFill/>
          </a:ln>
        </p:spPr>
      </p:pic>
      <p:sp>
        <p:nvSpPr>
          <p:cNvPr id="63" name="Google Shape;63;p15"/>
          <p:cNvSpPr txBox="1"/>
          <p:nvPr/>
        </p:nvSpPr>
        <p:spPr>
          <a:xfrm>
            <a:off x="1093400" y="426750"/>
            <a:ext cx="3994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chemeClr val="lt1"/>
                </a:solidFill>
                <a:latin typeface="Impact"/>
                <a:ea typeface="Impact"/>
                <a:cs typeface="Impact"/>
                <a:sym typeface="Impact"/>
              </a:rPr>
              <a:t>Problem To Tackle</a:t>
            </a:r>
            <a:endParaRPr sz="3200">
              <a:solidFill>
                <a:schemeClr val="lt1"/>
              </a:solidFill>
              <a:latin typeface="Impact"/>
              <a:ea typeface="Impact"/>
              <a:cs typeface="Impact"/>
              <a:sym typeface="Impact"/>
            </a:endParaRPr>
          </a:p>
        </p:txBody>
      </p:sp>
      <p:cxnSp>
        <p:nvCxnSpPr>
          <p:cNvPr id="64" name="Google Shape;64;p15"/>
          <p:cNvCxnSpPr/>
          <p:nvPr/>
        </p:nvCxnSpPr>
        <p:spPr>
          <a:xfrm flipH="1" rot="10800000">
            <a:off x="2714275" y="1044450"/>
            <a:ext cx="1074300" cy="12600"/>
          </a:xfrm>
          <a:prstGeom prst="straightConnector1">
            <a:avLst/>
          </a:prstGeom>
          <a:noFill/>
          <a:ln cap="flat" cmpd="sng" w="28575">
            <a:solidFill>
              <a:srgbClr val="0C343D"/>
            </a:solidFill>
            <a:prstDash val="solid"/>
            <a:round/>
            <a:headEnd len="med" w="med" type="none"/>
            <a:tailEnd len="med" w="med" type="none"/>
          </a:ln>
        </p:spPr>
      </p:cxnSp>
      <p:sp>
        <p:nvSpPr>
          <p:cNvPr id="65" name="Google Shape;65;p15"/>
          <p:cNvSpPr txBox="1"/>
          <p:nvPr/>
        </p:nvSpPr>
        <p:spPr>
          <a:xfrm>
            <a:off x="2891175" y="1408550"/>
            <a:ext cx="5479500" cy="30879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Clr>
                <a:schemeClr val="lt1"/>
              </a:buClr>
              <a:buSzPts val="1900"/>
              <a:buChar char="●"/>
            </a:pPr>
            <a:r>
              <a:rPr lang="en" sz="1900">
                <a:solidFill>
                  <a:schemeClr val="lt1"/>
                </a:solidFill>
              </a:rPr>
              <a:t>When it comes to pickup trucks, the buyers often suffer from the judgement complex. As customers don't know about the benefits of pickup trucks.</a:t>
            </a:r>
            <a:endParaRPr sz="1900">
              <a:solidFill>
                <a:schemeClr val="lt1"/>
              </a:solidFill>
            </a:endParaRPr>
          </a:p>
          <a:p>
            <a:pPr indent="-349250" lvl="0" marL="457200" rtl="0" algn="l">
              <a:lnSpc>
                <a:spcPct val="115000"/>
              </a:lnSpc>
              <a:spcBef>
                <a:spcPts val="1000"/>
              </a:spcBef>
              <a:spcAft>
                <a:spcPts val="0"/>
              </a:spcAft>
              <a:buClr>
                <a:schemeClr val="lt1"/>
              </a:buClr>
              <a:buSzPts val="1900"/>
              <a:buChar char="●"/>
            </a:pPr>
            <a:r>
              <a:rPr lang="en" sz="1900">
                <a:solidFill>
                  <a:schemeClr val="lt1"/>
                </a:solidFill>
              </a:rPr>
              <a:t>The marketing and promotions of pick up trucks in India is not as good as compared to foreign countries.</a:t>
            </a:r>
            <a:endParaRPr sz="1900">
              <a:solidFill>
                <a:schemeClr val="lt1"/>
              </a:solidFill>
            </a:endParaRPr>
          </a:p>
          <a:p>
            <a:pPr indent="0" lvl="0" marL="0" rtl="0" algn="l">
              <a:lnSpc>
                <a:spcPct val="115000"/>
              </a:lnSpc>
              <a:spcBef>
                <a:spcPts val="1000"/>
              </a:spcBef>
              <a:spcAft>
                <a:spcPts val="1000"/>
              </a:spcAft>
              <a:buNone/>
            </a:pPr>
            <a:r>
              <a:t/>
            </a:r>
            <a:endParaRPr sz="1900">
              <a:solidFill>
                <a:schemeClr val="lt1"/>
              </a:solidFill>
            </a:endParaRPr>
          </a:p>
        </p:txBody>
      </p:sp>
      <p:sp>
        <p:nvSpPr>
          <p:cNvPr id="66" name="Google Shape;66;p15"/>
          <p:cNvSpPr/>
          <p:nvPr/>
        </p:nvSpPr>
        <p:spPr>
          <a:xfrm>
            <a:off x="1829825" y="2492775"/>
            <a:ext cx="417000" cy="4107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99999"/>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6"/>
          <p:cNvSpPr txBox="1"/>
          <p:nvPr/>
        </p:nvSpPr>
        <p:spPr>
          <a:xfrm>
            <a:off x="123450" y="1122000"/>
            <a:ext cx="6104100" cy="38430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Clr>
                <a:schemeClr val="lt1"/>
              </a:buClr>
              <a:buSzPts val="1700"/>
              <a:buChar char="●"/>
            </a:pPr>
            <a:r>
              <a:rPr lang="en" sz="1700">
                <a:solidFill>
                  <a:schemeClr val="lt1"/>
                </a:solidFill>
              </a:rPr>
              <a:t>A pickup truck was registered as a commercial vehicle in India with a yellow registration plate and the driver needs to have a commercial vehicle license. Also, being categorized as a commercial vehicle, a pickup truck owner needs to obtain a national permit, if he or she wants to drive around the states.</a:t>
            </a:r>
            <a:r>
              <a:rPr lang="en" sz="1600">
                <a:solidFill>
                  <a:schemeClr val="lt1"/>
                </a:solidFill>
              </a:rPr>
              <a:t> </a:t>
            </a:r>
            <a:endParaRPr sz="1600">
              <a:solidFill>
                <a:schemeClr val="lt1"/>
              </a:solidFill>
            </a:endParaRPr>
          </a:p>
          <a:p>
            <a:pPr indent="-368300" lvl="0" marL="457200" rtl="0" algn="l">
              <a:lnSpc>
                <a:spcPct val="115000"/>
              </a:lnSpc>
              <a:spcBef>
                <a:spcPts val="1000"/>
              </a:spcBef>
              <a:spcAft>
                <a:spcPts val="0"/>
              </a:spcAft>
              <a:buClr>
                <a:schemeClr val="lt1"/>
              </a:buClr>
              <a:buSzPts val="2200"/>
              <a:buChar char="●"/>
            </a:pPr>
            <a:r>
              <a:rPr lang="en" sz="1700">
                <a:solidFill>
                  <a:schemeClr val="lt1"/>
                </a:solidFill>
              </a:rPr>
              <a:t>According to a key Ford India official, it is not Indian tastes that are different, but it is a policy anomaly that is hindering the growth of pickup trucks in India.</a:t>
            </a:r>
            <a:endParaRPr sz="1600">
              <a:solidFill>
                <a:schemeClr val="lt1"/>
              </a:solidFill>
            </a:endParaRPr>
          </a:p>
          <a:p>
            <a:pPr indent="0" lvl="0" marL="0" rtl="0" algn="l">
              <a:lnSpc>
                <a:spcPct val="115000"/>
              </a:lnSpc>
              <a:spcBef>
                <a:spcPts val="0"/>
              </a:spcBef>
              <a:spcAft>
                <a:spcPts val="0"/>
              </a:spcAft>
              <a:buNone/>
            </a:pPr>
            <a:r>
              <a:t/>
            </a:r>
            <a:endParaRPr sz="2200">
              <a:solidFill>
                <a:schemeClr val="dk1"/>
              </a:solidFill>
            </a:endParaRPr>
          </a:p>
          <a:p>
            <a:pPr indent="0" lvl="0" marL="0" rtl="0" algn="l">
              <a:spcBef>
                <a:spcPts val="1000"/>
              </a:spcBef>
              <a:spcAft>
                <a:spcPts val="0"/>
              </a:spcAft>
              <a:buNone/>
            </a:pPr>
            <a:r>
              <a:t/>
            </a:r>
            <a:endParaRPr/>
          </a:p>
        </p:txBody>
      </p:sp>
      <p:pic>
        <p:nvPicPr>
          <p:cNvPr id="72" name="Google Shape;72;p16"/>
          <p:cNvPicPr preferRelativeResize="0"/>
          <p:nvPr/>
        </p:nvPicPr>
        <p:blipFill>
          <a:blip r:embed="rId3">
            <a:alphaModFix/>
          </a:blip>
          <a:stretch>
            <a:fillRect/>
          </a:stretch>
        </p:blipFill>
        <p:spPr>
          <a:xfrm rot="251844">
            <a:off x="6024902" y="2141695"/>
            <a:ext cx="2518796" cy="3231284"/>
          </a:xfrm>
          <a:prstGeom prst="rect">
            <a:avLst/>
          </a:prstGeom>
          <a:noFill/>
          <a:ln>
            <a:noFill/>
          </a:ln>
        </p:spPr>
      </p:pic>
      <p:pic>
        <p:nvPicPr>
          <p:cNvPr id="73" name="Google Shape;73;p16"/>
          <p:cNvPicPr preferRelativeResize="0"/>
          <p:nvPr/>
        </p:nvPicPr>
        <p:blipFill>
          <a:blip r:embed="rId4">
            <a:alphaModFix/>
          </a:blip>
          <a:stretch>
            <a:fillRect/>
          </a:stretch>
        </p:blipFill>
        <p:spPr>
          <a:xfrm rot="743378">
            <a:off x="6120450" y="2384350"/>
            <a:ext cx="2327699" cy="1675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17" title="Chart"/>
          <p:cNvPicPr preferRelativeResize="0"/>
          <p:nvPr/>
        </p:nvPicPr>
        <p:blipFill>
          <a:blip r:embed="rId3">
            <a:alphaModFix/>
          </a:blip>
          <a:stretch>
            <a:fillRect/>
          </a:stretch>
        </p:blipFill>
        <p:spPr>
          <a:xfrm>
            <a:off x="4802275" y="1262126"/>
            <a:ext cx="3741150" cy="2313250"/>
          </a:xfrm>
          <a:prstGeom prst="rect">
            <a:avLst/>
          </a:prstGeom>
          <a:noFill/>
          <a:ln>
            <a:noFill/>
          </a:ln>
        </p:spPr>
      </p:pic>
      <p:pic>
        <p:nvPicPr>
          <p:cNvPr id="79" name="Google Shape;79;p17"/>
          <p:cNvPicPr preferRelativeResize="0"/>
          <p:nvPr/>
        </p:nvPicPr>
        <p:blipFill>
          <a:blip r:embed="rId4">
            <a:alphaModFix/>
          </a:blip>
          <a:stretch>
            <a:fillRect/>
          </a:stretch>
        </p:blipFill>
        <p:spPr>
          <a:xfrm rot="-5876082">
            <a:off x="281997" y="3517293"/>
            <a:ext cx="1259091" cy="1395578"/>
          </a:xfrm>
          <a:prstGeom prst="rect">
            <a:avLst/>
          </a:prstGeom>
          <a:noFill/>
          <a:ln>
            <a:noFill/>
          </a:ln>
        </p:spPr>
      </p:pic>
      <p:graphicFrame>
        <p:nvGraphicFramePr>
          <p:cNvPr id="80" name="Google Shape;80;p17"/>
          <p:cNvGraphicFramePr/>
          <p:nvPr/>
        </p:nvGraphicFramePr>
        <p:xfrm>
          <a:off x="967575" y="1262125"/>
          <a:ext cx="3000000" cy="3000000"/>
        </p:xfrm>
        <a:graphic>
          <a:graphicData uri="http://schemas.openxmlformats.org/drawingml/2006/table">
            <a:tbl>
              <a:tblPr>
                <a:noFill/>
                <a:tableStyleId>{D0114D9F-7403-44E4-A067-5D3E3E1049A8}</a:tableStyleId>
              </a:tblPr>
              <a:tblGrid>
                <a:gridCol w="1599175"/>
                <a:gridCol w="1599175"/>
              </a:tblGrid>
              <a:tr h="305850">
                <a:tc>
                  <a:txBody>
                    <a:bodyPr/>
                    <a:lstStyle/>
                    <a:p>
                      <a:pPr indent="0" lvl="0" marL="0" rtl="0" algn="ctr">
                        <a:lnSpc>
                          <a:spcPct val="115000"/>
                        </a:lnSpc>
                        <a:spcBef>
                          <a:spcPts val="0"/>
                        </a:spcBef>
                        <a:spcAft>
                          <a:spcPts val="0"/>
                        </a:spcAft>
                        <a:buNone/>
                      </a:pPr>
                      <a:r>
                        <a:rPr b="1" lang="en" sz="1300"/>
                        <a:t>Year</a:t>
                      </a:r>
                      <a:endParaRPr b="1" sz="13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45818E"/>
                    </a:solidFill>
                  </a:tcPr>
                </a:tc>
                <a:tc>
                  <a:txBody>
                    <a:bodyPr/>
                    <a:lstStyle/>
                    <a:p>
                      <a:pPr indent="0" lvl="0" marL="0" rtl="0" algn="ctr">
                        <a:lnSpc>
                          <a:spcPct val="115000"/>
                        </a:lnSpc>
                        <a:spcBef>
                          <a:spcPts val="0"/>
                        </a:spcBef>
                        <a:spcAft>
                          <a:spcPts val="0"/>
                        </a:spcAft>
                        <a:buNone/>
                      </a:pPr>
                      <a:r>
                        <a:rPr b="1" lang="en" sz="1300"/>
                        <a:t>YOY growth</a:t>
                      </a:r>
                      <a:endParaRPr b="1" sz="13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45818E"/>
                    </a:solidFill>
                  </a:tcPr>
                </a:tc>
              </a:tr>
              <a:tr h="305850">
                <a:tc>
                  <a:txBody>
                    <a:bodyPr/>
                    <a:lstStyle/>
                    <a:p>
                      <a:pPr indent="0" lvl="0" marL="0" rtl="0" algn="ctr">
                        <a:lnSpc>
                          <a:spcPct val="115000"/>
                        </a:lnSpc>
                        <a:spcBef>
                          <a:spcPts val="0"/>
                        </a:spcBef>
                        <a:spcAft>
                          <a:spcPts val="0"/>
                        </a:spcAft>
                        <a:buNone/>
                      </a:pPr>
                      <a:r>
                        <a:rPr b="1" lang="en">
                          <a:solidFill>
                            <a:srgbClr val="0C343D"/>
                          </a:solidFill>
                        </a:rPr>
                        <a:t>2016</a:t>
                      </a:r>
                      <a:endParaRPr b="1">
                        <a:solidFill>
                          <a:srgbClr val="0C343D"/>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
                          <a:solidFill>
                            <a:srgbClr val="0C343D"/>
                          </a:solidFill>
                        </a:rPr>
                        <a:t>58.27%</a:t>
                      </a:r>
                      <a:endParaRPr b="1">
                        <a:solidFill>
                          <a:srgbClr val="0C343D"/>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305850">
                <a:tc>
                  <a:txBody>
                    <a:bodyPr/>
                    <a:lstStyle/>
                    <a:p>
                      <a:pPr indent="0" lvl="0" marL="0" rtl="0" algn="ctr">
                        <a:lnSpc>
                          <a:spcPct val="115000"/>
                        </a:lnSpc>
                        <a:spcBef>
                          <a:spcPts val="0"/>
                        </a:spcBef>
                        <a:spcAft>
                          <a:spcPts val="0"/>
                        </a:spcAft>
                        <a:buNone/>
                      </a:pPr>
                      <a:r>
                        <a:rPr b="1" lang="en">
                          <a:solidFill>
                            <a:srgbClr val="0C343D"/>
                          </a:solidFill>
                        </a:rPr>
                        <a:t>2017</a:t>
                      </a:r>
                      <a:endParaRPr b="1">
                        <a:solidFill>
                          <a:srgbClr val="0C343D"/>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
                          <a:solidFill>
                            <a:srgbClr val="0C343D"/>
                          </a:solidFill>
                        </a:rPr>
                        <a:t>56.39%</a:t>
                      </a:r>
                      <a:endParaRPr b="1">
                        <a:solidFill>
                          <a:srgbClr val="0C343D"/>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305850">
                <a:tc>
                  <a:txBody>
                    <a:bodyPr/>
                    <a:lstStyle/>
                    <a:p>
                      <a:pPr indent="0" lvl="0" marL="0" rtl="0" algn="ctr">
                        <a:lnSpc>
                          <a:spcPct val="115000"/>
                        </a:lnSpc>
                        <a:spcBef>
                          <a:spcPts val="0"/>
                        </a:spcBef>
                        <a:spcAft>
                          <a:spcPts val="0"/>
                        </a:spcAft>
                        <a:buNone/>
                      </a:pPr>
                      <a:r>
                        <a:rPr b="1" lang="en">
                          <a:solidFill>
                            <a:srgbClr val="0C343D"/>
                          </a:solidFill>
                        </a:rPr>
                        <a:t>2018</a:t>
                      </a:r>
                      <a:endParaRPr b="1">
                        <a:solidFill>
                          <a:srgbClr val="0C343D"/>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
                          <a:solidFill>
                            <a:srgbClr val="0C343D"/>
                          </a:solidFill>
                        </a:rPr>
                        <a:t>50.65%</a:t>
                      </a:r>
                      <a:endParaRPr b="1">
                        <a:solidFill>
                          <a:srgbClr val="0C343D"/>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305850">
                <a:tc>
                  <a:txBody>
                    <a:bodyPr/>
                    <a:lstStyle/>
                    <a:p>
                      <a:pPr indent="0" lvl="0" marL="0" rtl="0" algn="ctr">
                        <a:lnSpc>
                          <a:spcPct val="115000"/>
                        </a:lnSpc>
                        <a:spcBef>
                          <a:spcPts val="0"/>
                        </a:spcBef>
                        <a:spcAft>
                          <a:spcPts val="0"/>
                        </a:spcAft>
                        <a:buNone/>
                      </a:pPr>
                      <a:r>
                        <a:rPr b="1" lang="en">
                          <a:solidFill>
                            <a:srgbClr val="0C343D"/>
                          </a:solidFill>
                        </a:rPr>
                        <a:t>2019</a:t>
                      </a:r>
                      <a:endParaRPr b="1">
                        <a:solidFill>
                          <a:srgbClr val="0C343D"/>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
                          <a:solidFill>
                            <a:srgbClr val="0C343D"/>
                          </a:solidFill>
                        </a:rPr>
                        <a:t>36.50%</a:t>
                      </a:r>
                      <a:endParaRPr b="1">
                        <a:solidFill>
                          <a:srgbClr val="0C343D"/>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305850">
                <a:tc>
                  <a:txBody>
                    <a:bodyPr/>
                    <a:lstStyle/>
                    <a:p>
                      <a:pPr indent="0" lvl="0" marL="0" rtl="0" algn="ctr">
                        <a:lnSpc>
                          <a:spcPct val="115000"/>
                        </a:lnSpc>
                        <a:spcBef>
                          <a:spcPts val="0"/>
                        </a:spcBef>
                        <a:spcAft>
                          <a:spcPts val="0"/>
                        </a:spcAft>
                        <a:buNone/>
                      </a:pPr>
                      <a:r>
                        <a:rPr b="1" lang="en">
                          <a:solidFill>
                            <a:srgbClr val="0C343D"/>
                          </a:solidFill>
                        </a:rPr>
                        <a:t>2020</a:t>
                      </a:r>
                      <a:endParaRPr b="1">
                        <a:solidFill>
                          <a:srgbClr val="0C343D"/>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
                          <a:solidFill>
                            <a:srgbClr val="0C343D"/>
                          </a:solidFill>
                        </a:rPr>
                        <a:t>-69.59%</a:t>
                      </a:r>
                      <a:endParaRPr b="1">
                        <a:solidFill>
                          <a:srgbClr val="0C343D"/>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305850">
                <a:tc>
                  <a:txBody>
                    <a:bodyPr/>
                    <a:lstStyle/>
                    <a:p>
                      <a:pPr indent="0" lvl="0" marL="0" rtl="0" algn="ctr">
                        <a:lnSpc>
                          <a:spcPct val="115000"/>
                        </a:lnSpc>
                        <a:spcBef>
                          <a:spcPts val="0"/>
                        </a:spcBef>
                        <a:spcAft>
                          <a:spcPts val="0"/>
                        </a:spcAft>
                        <a:buNone/>
                      </a:pPr>
                      <a:r>
                        <a:rPr b="1" lang="en">
                          <a:solidFill>
                            <a:srgbClr val="0C343D"/>
                          </a:solidFill>
                        </a:rPr>
                        <a:t>2021</a:t>
                      </a:r>
                      <a:endParaRPr b="1">
                        <a:solidFill>
                          <a:srgbClr val="0C343D"/>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n">
                          <a:solidFill>
                            <a:srgbClr val="0C343D"/>
                          </a:solidFill>
                        </a:rPr>
                        <a:t>29.54%</a:t>
                      </a:r>
                      <a:endParaRPr b="1">
                        <a:solidFill>
                          <a:srgbClr val="0C343D"/>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bl>
          </a:graphicData>
        </a:graphic>
      </p:graphicFrame>
      <p:sp>
        <p:nvSpPr>
          <p:cNvPr id="81" name="Google Shape;81;p17"/>
          <p:cNvSpPr txBox="1"/>
          <p:nvPr/>
        </p:nvSpPr>
        <p:spPr>
          <a:xfrm>
            <a:off x="682100" y="125375"/>
            <a:ext cx="3994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134F5C"/>
                </a:solidFill>
                <a:latin typeface="Impact"/>
                <a:ea typeface="Impact"/>
                <a:cs typeface="Impact"/>
                <a:sym typeface="Impact"/>
              </a:rPr>
              <a:t>Analysis</a:t>
            </a:r>
            <a:endParaRPr sz="3200">
              <a:solidFill>
                <a:srgbClr val="134F5C"/>
              </a:solidFill>
              <a:latin typeface="Impact"/>
              <a:ea typeface="Impact"/>
              <a:cs typeface="Impact"/>
              <a:sym typeface="Impac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nvSpPr>
        <p:spPr>
          <a:xfrm>
            <a:off x="2323300" y="1664800"/>
            <a:ext cx="5744400" cy="32211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45818E"/>
              </a:buClr>
              <a:buSzPts val="1800"/>
              <a:buChar char="➢"/>
            </a:pPr>
            <a:r>
              <a:rPr lang="en" sz="1800">
                <a:solidFill>
                  <a:srgbClr val="45818E"/>
                </a:solidFill>
              </a:rPr>
              <a:t>As we can see the</a:t>
            </a:r>
            <a:r>
              <a:rPr lang="en" sz="1800">
                <a:solidFill>
                  <a:srgbClr val="45818E"/>
                </a:solidFill>
              </a:rPr>
              <a:t> number of sales of isuzu are increasing from year 2015 to 2019 and then there is a huge descend in sales from 2019 to 2020 due to the lockdown in India.</a:t>
            </a:r>
            <a:endParaRPr sz="1800">
              <a:solidFill>
                <a:srgbClr val="45818E"/>
              </a:solidFill>
            </a:endParaRPr>
          </a:p>
          <a:p>
            <a:pPr indent="-342900" lvl="0" marL="457200" rtl="0" algn="l">
              <a:lnSpc>
                <a:spcPct val="115000"/>
              </a:lnSpc>
              <a:spcBef>
                <a:spcPts val="1000"/>
              </a:spcBef>
              <a:spcAft>
                <a:spcPts val="0"/>
              </a:spcAft>
              <a:buClr>
                <a:srgbClr val="45818E"/>
              </a:buClr>
              <a:buSzPts val="1800"/>
              <a:buChar char="➢"/>
            </a:pPr>
            <a:r>
              <a:rPr lang="en" sz="1800">
                <a:solidFill>
                  <a:srgbClr val="45818E"/>
                </a:solidFill>
              </a:rPr>
              <a:t>From year 2020 to 2021 there was less increase in sales because of the shortage of electronic control module(ECM) due to pandemic, so manufacturing of vehicles had been reduced </a:t>
            </a:r>
            <a:endParaRPr sz="1800">
              <a:solidFill>
                <a:srgbClr val="45818E"/>
              </a:solidFill>
            </a:endParaRPr>
          </a:p>
          <a:p>
            <a:pPr indent="0" lvl="0" marL="0" rtl="0" algn="l">
              <a:spcBef>
                <a:spcPts val="1000"/>
              </a:spcBef>
              <a:spcAft>
                <a:spcPts val="0"/>
              </a:spcAft>
              <a:buNone/>
            </a:pPr>
            <a:r>
              <a:t/>
            </a:r>
            <a:endParaRPr sz="1500">
              <a:solidFill>
                <a:srgbClr val="45818E"/>
              </a:solidFill>
            </a:endParaRPr>
          </a:p>
        </p:txBody>
      </p:sp>
      <p:pic>
        <p:nvPicPr>
          <p:cNvPr id="87" name="Google Shape;87;p18"/>
          <p:cNvPicPr preferRelativeResize="0"/>
          <p:nvPr/>
        </p:nvPicPr>
        <p:blipFill>
          <a:blip r:embed="rId3">
            <a:alphaModFix/>
          </a:blip>
          <a:stretch>
            <a:fillRect/>
          </a:stretch>
        </p:blipFill>
        <p:spPr>
          <a:xfrm>
            <a:off x="2643600" y="214375"/>
            <a:ext cx="1450425" cy="1450425"/>
          </a:xfrm>
          <a:prstGeom prst="rect">
            <a:avLst/>
          </a:prstGeom>
          <a:noFill/>
          <a:ln>
            <a:noFill/>
          </a:ln>
        </p:spPr>
      </p:pic>
      <p:cxnSp>
        <p:nvCxnSpPr>
          <p:cNvPr id="88" name="Google Shape;88;p18"/>
          <p:cNvCxnSpPr>
            <a:endCxn id="87" idx="1"/>
          </p:cNvCxnSpPr>
          <p:nvPr/>
        </p:nvCxnSpPr>
        <p:spPr>
          <a:xfrm>
            <a:off x="1797000" y="929387"/>
            <a:ext cx="846600" cy="10200"/>
          </a:xfrm>
          <a:prstGeom prst="straightConnector1">
            <a:avLst/>
          </a:prstGeom>
          <a:noFill/>
          <a:ln cap="flat" cmpd="sng" w="38100">
            <a:solidFill>
              <a:srgbClr val="45818E"/>
            </a:solidFill>
            <a:prstDash val="solid"/>
            <a:round/>
            <a:headEnd len="med" w="med" type="none"/>
            <a:tailEnd len="med" w="med" type="none"/>
          </a:ln>
        </p:spPr>
      </p:cxnSp>
      <p:pic>
        <p:nvPicPr>
          <p:cNvPr id="89" name="Google Shape;89;p18"/>
          <p:cNvPicPr preferRelativeResize="0"/>
          <p:nvPr/>
        </p:nvPicPr>
        <p:blipFill>
          <a:blip r:embed="rId4">
            <a:alphaModFix/>
          </a:blip>
          <a:stretch>
            <a:fillRect/>
          </a:stretch>
        </p:blipFill>
        <p:spPr>
          <a:xfrm>
            <a:off x="8553450" y="0"/>
            <a:ext cx="590550" cy="885825"/>
          </a:xfrm>
          <a:prstGeom prst="rect">
            <a:avLst/>
          </a:prstGeom>
          <a:noFill/>
          <a:ln cap="flat" cmpd="sng" w="9525">
            <a:solidFill>
              <a:schemeClr val="accent1"/>
            </a:solidFill>
            <a:prstDash val="solid"/>
            <a:round/>
            <a:headEnd len="sm" w="sm" type="none"/>
            <a:tailEnd len="sm" w="sm" type="none"/>
          </a:ln>
        </p:spPr>
      </p:pic>
      <p:pic>
        <p:nvPicPr>
          <p:cNvPr id="90" name="Google Shape;90;p18"/>
          <p:cNvPicPr preferRelativeResize="0"/>
          <p:nvPr/>
        </p:nvPicPr>
        <p:blipFill>
          <a:blip r:embed="rId5">
            <a:alphaModFix/>
          </a:blip>
          <a:stretch>
            <a:fillRect/>
          </a:stretch>
        </p:blipFill>
        <p:spPr>
          <a:xfrm>
            <a:off x="376650" y="1664800"/>
            <a:ext cx="2266950" cy="2019300"/>
          </a:xfrm>
          <a:prstGeom prst="rect">
            <a:avLst/>
          </a:prstGeom>
          <a:noFill/>
          <a:ln>
            <a:noFill/>
          </a:ln>
        </p:spPr>
      </p:pic>
      <p:sp>
        <p:nvSpPr>
          <p:cNvPr id="91" name="Google Shape;91;p18"/>
          <p:cNvSpPr txBox="1"/>
          <p:nvPr/>
        </p:nvSpPr>
        <p:spPr>
          <a:xfrm>
            <a:off x="1093400" y="307600"/>
            <a:ext cx="3994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134F5C"/>
                </a:solidFill>
                <a:latin typeface="Impact"/>
                <a:ea typeface="Impact"/>
                <a:cs typeface="Impact"/>
                <a:sym typeface="Impact"/>
              </a:rPr>
              <a:t>Analysis</a:t>
            </a:r>
            <a:endParaRPr sz="3200">
              <a:solidFill>
                <a:srgbClr val="134F5C"/>
              </a:solidFill>
              <a:latin typeface="Impact"/>
              <a:ea typeface="Impact"/>
              <a:cs typeface="Impact"/>
              <a:sym typeface="Impac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nvSpPr>
        <p:spPr>
          <a:xfrm>
            <a:off x="2186300" y="124475"/>
            <a:ext cx="6660000" cy="5692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dk1"/>
                </a:solidFill>
              </a:rPr>
              <a:t>URBAN</a:t>
            </a:r>
            <a:r>
              <a:rPr lang="en">
                <a:solidFill>
                  <a:schemeClr val="dk1"/>
                </a:solidFill>
              </a:rPr>
              <a:t>: The reasons for choosing pickup trucks in urban areas are high seating position, rugged build and good visibility while people are stuck in traffic.</a:t>
            </a:r>
            <a:endParaRPr>
              <a:solidFill>
                <a:schemeClr val="dk1"/>
              </a:solidFill>
            </a:endParaRPr>
          </a:p>
          <a:p>
            <a:pPr indent="0" lvl="0" marL="0" rtl="0" algn="l">
              <a:lnSpc>
                <a:spcPct val="115000"/>
              </a:lnSpc>
              <a:spcBef>
                <a:spcPts val="0"/>
              </a:spcBef>
              <a:spcAft>
                <a:spcPts val="0"/>
              </a:spcAft>
              <a:buNone/>
            </a:pPr>
            <a:r>
              <a:rPr lang="en">
                <a:solidFill>
                  <a:schemeClr val="dk1"/>
                </a:solidFill>
              </a:rPr>
              <a:t>While Urban people go for long trips they can use pickup trucks as it is a lot safer and has a lot of boot space.</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b="1" lang="en" sz="1500">
                <a:solidFill>
                  <a:schemeClr val="dk1"/>
                </a:solidFill>
              </a:rPr>
              <a:t>Upper class :</a:t>
            </a:r>
            <a:r>
              <a:rPr lang="en">
                <a:solidFill>
                  <a:schemeClr val="dk1"/>
                </a:solidFill>
              </a:rPr>
              <a:t> we promote our truck as a symbol of luxury, comfort, featured one among any trucks in India.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rgbClr val="202124"/>
                </a:solidFill>
                <a:highlight>
                  <a:srgbClr val="FFFFFF"/>
                </a:highlight>
              </a:rPr>
              <a:t>Mercedes-Benz G-Class price of </a:t>
            </a:r>
            <a:r>
              <a:rPr b="1" lang="en">
                <a:solidFill>
                  <a:srgbClr val="202124"/>
                </a:solidFill>
                <a:highlight>
                  <a:srgbClr val="FFFFFF"/>
                </a:highlight>
              </a:rPr>
              <a:t>Rs.</a:t>
            </a:r>
            <a:r>
              <a:rPr lang="en">
                <a:solidFill>
                  <a:srgbClr val="202124"/>
                </a:solidFill>
                <a:highlight>
                  <a:srgbClr val="FFFFFF"/>
                </a:highlight>
              </a:rPr>
              <a:t> </a:t>
            </a:r>
            <a:r>
              <a:rPr b="1" lang="en">
                <a:solidFill>
                  <a:srgbClr val="202124"/>
                </a:solidFill>
                <a:highlight>
                  <a:srgbClr val="FFFFFF"/>
                </a:highlight>
              </a:rPr>
              <a:t>1.64 Cr</a:t>
            </a:r>
            <a:endParaRPr>
              <a:solidFill>
                <a:schemeClr val="dk1"/>
              </a:solidFill>
            </a:endParaRPr>
          </a:p>
          <a:p>
            <a:pPr indent="0" lvl="0" marL="0" rtl="0" algn="l">
              <a:lnSpc>
                <a:spcPct val="115000"/>
              </a:lnSpc>
              <a:spcBef>
                <a:spcPts val="0"/>
              </a:spcBef>
              <a:spcAft>
                <a:spcPts val="0"/>
              </a:spcAft>
              <a:buNone/>
            </a:pPr>
            <a:r>
              <a:rPr lang="en">
                <a:solidFill>
                  <a:schemeClr val="dk1"/>
                </a:solidFill>
              </a:rPr>
              <a:t>The price of Hummer H3 Rs. </a:t>
            </a:r>
            <a:r>
              <a:rPr b="1" lang="en">
                <a:solidFill>
                  <a:schemeClr val="dk1"/>
                </a:solidFill>
              </a:rPr>
              <a:t>80.0 Lakh.</a:t>
            </a:r>
            <a:endParaRPr b="1">
              <a:solidFill>
                <a:schemeClr val="dk1"/>
              </a:solidFill>
            </a:endParaRPr>
          </a:p>
          <a:p>
            <a:pPr indent="0" lvl="0" marL="0" rtl="0" algn="l">
              <a:lnSpc>
                <a:spcPct val="115000"/>
              </a:lnSpc>
              <a:spcBef>
                <a:spcPts val="0"/>
              </a:spcBef>
              <a:spcAft>
                <a:spcPts val="0"/>
              </a:spcAft>
              <a:buNone/>
            </a:pPr>
            <a:r>
              <a:rPr lang="en">
                <a:solidFill>
                  <a:schemeClr val="dk1"/>
                </a:solidFill>
              </a:rPr>
              <a:t>Ford F-450 (Pickup)</a:t>
            </a:r>
            <a:r>
              <a:rPr b="1" lang="en">
                <a:solidFill>
                  <a:schemeClr val="dk1"/>
                </a:solidFill>
              </a:rPr>
              <a:t> Rs 50-60 Lakh </a:t>
            </a:r>
            <a:endParaRPr b="1">
              <a:solidFill>
                <a:schemeClr val="dk1"/>
              </a:solidFill>
            </a:endParaRPr>
          </a:p>
          <a:p>
            <a:pPr indent="0" lvl="0" marL="0" rtl="0" algn="l">
              <a:lnSpc>
                <a:spcPct val="115000"/>
              </a:lnSpc>
              <a:spcBef>
                <a:spcPts val="0"/>
              </a:spcBef>
              <a:spcAft>
                <a:spcPts val="0"/>
              </a:spcAft>
              <a:buNone/>
            </a:pPr>
            <a:r>
              <a:rPr lang="en">
                <a:solidFill>
                  <a:schemeClr val="dk1"/>
                </a:solidFill>
              </a:rPr>
              <a:t>As they get similar specifications car in a lower price</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b="1" lang="en" sz="1600">
                <a:solidFill>
                  <a:schemeClr val="dk1"/>
                </a:solidFill>
              </a:rPr>
              <a:t>Middle class :</a:t>
            </a:r>
            <a:endParaRPr>
              <a:solidFill>
                <a:schemeClr val="dk1"/>
              </a:solidFill>
              <a:highlight>
                <a:schemeClr val="lt1"/>
              </a:highlight>
            </a:endParaRPr>
          </a:p>
          <a:p>
            <a:pPr indent="0" lvl="0" marL="0" rtl="0" algn="l">
              <a:lnSpc>
                <a:spcPct val="115000"/>
              </a:lnSpc>
              <a:spcBef>
                <a:spcPts val="0"/>
              </a:spcBef>
              <a:spcAft>
                <a:spcPts val="0"/>
              </a:spcAft>
              <a:buNone/>
            </a:pPr>
            <a:r>
              <a:rPr lang="en">
                <a:solidFill>
                  <a:schemeClr val="dk1"/>
                </a:solidFill>
                <a:highlight>
                  <a:schemeClr val="lt1"/>
                </a:highlight>
              </a:rPr>
              <a:t>A vacation is an extra expense that many middle-earners cannot afford without sacrificing something else. A Statista survey found in 2014, 54% of people gave up purchasing big ticket items like TVs or electronics, so they could go on a vacation. We can promote our truck as a vehicle which can be used both for daily use and travelling long distances</a:t>
            </a:r>
            <a:endParaRPr>
              <a:solidFill>
                <a:schemeClr val="dk1"/>
              </a:solidFill>
              <a:highlight>
                <a:schemeClr val="lt1"/>
              </a:highlight>
            </a:endParaRPr>
          </a:p>
          <a:p>
            <a:pPr indent="0" lvl="0" marL="0" rtl="0" algn="l">
              <a:lnSpc>
                <a:spcPct val="115000"/>
              </a:lnSpc>
              <a:spcBef>
                <a:spcPts val="0"/>
              </a:spcBef>
              <a:spcAft>
                <a:spcPts val="0"/>
              </a:spcAft>
              <a:buNone/>
            </a:pPr>
            <a:r>
              <a:t/>
            </a:r>
            <a:endParaRPr sz="1600">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97" name="Google Shape;97;p19"/>
          <p:cNvSpPr txBox="1"/>
          <p:nvPr/>
        </p:nvSpPr>
        <p:spPr>
          <a:xfrm>
            <a:off x="94575" y="5225"/>
            <a:ext cx="2306100" cy="117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 sz="3000">
                <a:solidFill>
                  <a:schemeClr val="dk1"/>
                </a:solidFill>
                <a:latin typeface="Impact"/>
                <a:ea typeface="Impact"/>
                <a:cs typeface="Impact"/>
                <a:sym typeface="Impact"/>
              </a:rPr>
              <a:t>Targeted Audience</a:t>
            </a:r>
            <a:endParaRPr sz="3000">
              <a:latin typeface="Impact"/>
              <a:ea typeface="Impact"/>
              <a:cs typeface="Impact"/>
              <a:sym typeface="Impact"/>
            </a:endParaRPr>
          </a:p>
        </p:txBody>
      </p:sp>
      <p:pic>
        <p:nvPicPr>
          <p:cNvPr id="98" name="Google Shape;98;p19"/>
          <p:cNvPicPr preferRelativeResize="0"/>
          <p:nvPr/>
        </p:nvPicPr>
        <p:blipFill>
          <a:blip r:embed="rId3">
            <a:alphaModFix/>
          </a:blip>
          <a:stretch>
            <a:fillRect/>
          </a:stretch>
        </p:blipFill>
        <p:spPr>
          <a:xfrm>
            <a:off x="7404950" y="1952875"/>
            <a:ext cx="1237750" cy="1237750"/>
          </a:xfrm>
          <a:prstGeom prst="rect">
            <a:avLst/>
          </a:prstGeom>
          <a:noFill/>
          <a:ln>
            <a:noFill/>
          </a:ln>
        </p:spPr>
      </p:pic>
      <p:cxnSp>
        <p:nvCxnSpPr>
          <p:cNvPr id="99" name="Google Shape;99;p19"/>
          <p:cNvCxnSpPr/>
          <p:nvPr/>
        </p:nvCxnSpPr>
        <p:spPr>
          <a:xfrm>
            <a:off x="1121600" y="1182725"/>
            <a:ext cx="821400" cy="0"/>
          </a:xfrm>
          <a:prstGeom prst="straightConnector1">
            <a:avLst/>
          </a:prstGeom>
          <a:noFill/>
          <a:ln cap="flat" cmpd="sng" w="38100">
            <a:solidFill>
              <a:schemeClr val="dk2"/>
            </a:solidFill>
            <a:prstDash val="solid"/>
            <a:round/>
            <a:headEnd len="med" w="med" type="none"/>
            <a:tailEnd len="med" w="med" type="none"/>
          </a:ln>
        </p:spPr>
      </p:cxnSp>
      <p:pic>
        <p:nvPicPr>
          <p:cNvPr id="100" name="Google Shape;100;p19"/>
          <p:cNvPicPr preferRelativeResize="0"/>
          <p:nvPr/>
        </p:nvPicPr>
        <p:blipFill>
          <a:blip r:embed="rId4">
            <a:alphaModFix/>
          </a:blip>
          <a:stretch>
            <a:fillRect/>
          </a:stretch>
        </p:blipFill>
        <p:spPr>
          <a:xfrm>
            <a:off x="-946325" y="2148400"/>
            <a:ext cx="3924800" cy="2609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4" name="Shape 104"/>
        <p:cNvGrpSpPr/>
        <p:nvPr/>
      </p:nvGrpSpPr>
      <p:grpSpPr>
        <a:xfrm>
          <a:off x="0" y="0"/>
          <a:ext cx="0" cy="0"/>
          <a:chOff x="0" y="0"/>
          <a:chExt cx="0" cy="0"/>
        </a:xfrm>
      </p:grpSpPr>
      <p:pic>
        <p:nvPicPr>
          <p:cNvPr id="105" name="Google Shape;105;p20"/>
          <p:cNvPicPr preferRelativeResize="0"/>
          <p:nvPr/>
        </p:nvPicPr>
        <p:blipFill>
          <a:blip r:embed="rId4">
            <a:alphaModFix/>
          </a:blip>
          <a:stretch>
            <a:fillRect/>
          </a:stretch>
        </p:blipFill>
        <p:spPr>
          <a:xfrm>
            <a:off x="8446824" y="4097725"/>
            <a:ext cx="697175" cy="1045775"/>
          </a:xfrm>
          <a:prstGeom prst="rect">
            <a:avLst/>
          </a:prstGeom>
          <a:noFill/>
          <a:ln>
            <a:noFill/>
          </a:ln>
        </p:spPr>
      </p:pic>
      <p:sp>
        <p:nvSpPr>
          <p:cNvPr id="106" name="Google Shape;106;p20"/>
          <p:cNvSpPr txBox="1"/>
          <p:nvPr/>
        </p:nvSpPr>
        <p:spPr>
          <a:xfrm>
            <a:off x="3597950" y="549875"/>
            <a:ext cx="4730100" cy="382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1600">
                <a:solidFill>
                  <a:schemeClr val="dk1"/>
                </a:solidFill>
              </a:rPr>
              <a:t>RURAL :</a:t>
            </a:r>
            <a:endParaRPr b="1" sz="16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600">
                <a:solidFill>
                  <a:schemeClr val="lt1"/>
                </a:solidFill>
              </a:rPr>
              <a:t>In rural areas most of the people are engaged in farming. As the roads to the rural areas are too narrow,for people to carry their heavy goods to other places, pick-up trucks are the best option. As pickup trucks can carry extra loads using trailers.</a:t>
            </a:r>
            <a:endParaRPr sz="1600">
              <a:solidFill>
                <a:schemeClr val="lt1"/>
              </a:solidFill>
            </a:endParaRPr>
          </a:p>
          <a:p>
            <a:pPr indent="0" lvl="0" marL="0" rtl="0" algn="l">
              <a:lnSpc>
                <a:spcPct val="115000"/>
              </a:lnSpc>
              <a:spcBef>
                <a:spcPts val="0"/>
              </a:spcBef>
              <a:spcAft>
                <a:spcPts val="0"/>
              </a:spcAft>
              <a:buClr>
                <a:schemeClr val="dk1"/>
              </a:buClr>
              <a:buSzPts val="1100"/>
              <a:buFont typeface="Arial"/>
              <a:buNone/>
            </a:pPr>
            <a:r>
              <a:t/>
            </a:r>
            <a:endParaRPr b="1" sz="1600">
              <a:solidFill>
                <a:schemeClr val="lt1"/>
              </a:solidFill>
            </a:endParaRPr>
          </a:p>
          <a:p>
            <a:pPr indent="0" lvl="0" marL="0" rtl="0" algn="l">
              <a:lnSpc>
                <a:spcPct val="115000"/>
              </a:lnSpc>
              <a:spcBef>
                <a:spcPts val="0"/>
              </a:spcBef>
              <a:spcAft>
                <a:spcPts val="0"/>
              </a:spcAft>
              <a:buClr>
                <a:schemeClr val="dk1"/>
              </a:buClr>
              <a:buSzPts val="1100"/>
              <a:buFont typeface="Arial"/>
              <a:buNone/>
            </a:pPr>
            <a:r>
              <a:rPr b="1" lang="en" sz="1600">
                <a:solidFill>
                  <a:schemeClr val="dk1"/>
                </a:solidFill>
              </a:rPr>
              <a:t>Terrain Region:</a:t>
            </a:r>
            <a:r>
              <a:rPr b="1" lang="en" sz="1600">
                <a:solidFill>
                  <a:schemeClr val="lt1"/>
                </a:solidFill>
              </a:rPr>
              <a:t> </a:t>
            </a:r>
            <a:r>
              <a:rPr lang="en" sz="1600">
                <a:solidFill>
                  <a:schemeClr val="lt1"/>
                </a:solidFill>
              </a:rPr>
              <a:t> </a:t>
            </a:r>
            <a:endParaRPr sz="1600">
              <a:solidFill>
                <a:schemeClr val="lt1"/>
              </a:solidFill>
            </a:endParaRPr>
          </a:p>
          <a:p>
            <a:pPr indent="0" lvl="0" marL="0" rtl="0" algn="l">
              <a:lnSpc>
                <a:spcPct val="115000"/>
              </a:lnSpc>
              <a:spcBef>
                <a:spcPts val="0"/>
              </a:spcBef>
              <a:spcAft>
                <a:spcPts val="0"/>
              </a:spcAft>
              <a:buClr>
                <a:schemeClr val="dk1"/>
              </a:buClr>
              <a:buSzPts val="1100"/>
              <a:buFont typeface="Arial"/>
              <a:buNone/>
            </a:pPr>
            <a:r>
              <a:rPr lang="en" sz="1600">
                <a:solidFill>
                  <a:schemeClr val="lt1"/>
                </a:solidFill>
              </a:rPr>
              <a:t>In hilly areas, not just for goods transfer but also for normal transportation we need a high power vehicle. So we promote our truck as vehicle best for both goods and people transportation.</a:t>
            </a:r>
            <a:endParaRPr sz="16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nvSpPr>
        <p:spPr>
          <a:xfrm>
            <a:off x="367150" y="269250"/>
            <a:ext cx="2653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lt1"/>
                </a:solidFill>
                <a:latin typeface="Impact"/>
                <a:ea typeface="Impact"/>
                <a:cs typeface="Impact"/>
                <a:sym typeface="Impact"/>
              </a:rPr>
              <a:t>Our Solution</a:t>
            </a:r>
            <a:endParaRPr sz="3000">
              <a:solidFill>
                <a:schemeClr val="lt1"/>
              </a:solidFill>
              <a:latin typeface="Impact"/>
              <a:ea typeface="Impact"/>
              <a:cs typeface="Impact"/>
              <a:sym typeface="Impact"/>
            </a:endParaRPr>
          </a:p>
        </p:txBody>
      </p:sp>
      <p:sp>
        <p:nvSpPr>
          <p:cNvPr id="112" name="Google Shape;112;p21"/>
          <p:cNvSpPr txBox="1"/>
          <p:nvPr/>
        </p:nvSpPr>
        <p:spPr>
          <a:xfrm>
            <a:off x="311700" y="1231275"/>
            <a:ext cx="7548900" cy="29376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Clr>
                <a:schemeClr val="lt1"/>
              </a:buClr>
              <a:buSzPts val="1700"/>
              <a:buChar char="●"/>
            </a:pPr>
            <a:r>
              <a:rPr lang="en" sz="1700">
                <a:solidFill>
                  <a:schemeClr val="lt1"/>
                </a:solidFill>
              </a:rPr>
              <a:t>Our salesman can reach the consumers with the necessary VR equipment to the consumer’s doorstep.</a:t>
            </a:r>
            <a:endParaRPr sz="1700">
              <a:solidFill>
                <a:schemeClr val="lt1"/>
              </a:solidFill>
            </a:endParaRPr>
          </a:p>
          <a:p>
            <a:pPr indent="-336550" lvl="0" marL="457200" rtl="0" algn="l">
              <a:lnSpc>
                <a:spcPct val="115000"/>
              </a:lnSpc>
              <a:spcBef>
                <a:spcPts val="1000"/>
              </a:spcBef>
              <a:spcAft>
                <a:spcPts val="0"/>
              </a:spcAft>
              <a:buClr>
                <a:schemeClr val="lt1"/>
              </a:buClr>
              <a:buSzPts val="1700"/>
              <a:buChar char="●"/>
            </a:pPr>
            <a:r>
              <a:rPr lang="en" sz="1700">
                <a:solidFill>
                  <a:schemeClr val="lt1"/>
                </a:solidFill>
              </a:rPr>
              <a:t>Customers will test the interior and exterior of the required vehicle by VR.</a:t>
            </a:r>
            <a:endParaRPr sz="1700">
              <a:solidFill>
                <a:schemeClr val="lt1"/>
              </a:solidFill>
            </a:endParaRPr>
          </a:p>
          <a:p>
            <a:pPr indent="-336550" lvl="0" marL="457200" rtl="0" algn="l">
              <a:lnSpc>
                <a:spcPct val="115000"/>
              </a:lnSpc>
              <a:spcBef>
                <a:spcPts val="1000"/>
              </a:spcBef>
              <a:spcAft>
                <a:spcPts val="0"/>
              </a:spcAft>
              <a:buClr>
                <a:schemeClr val="lt1"/>
              </a:buClr>
              <a:buSzPts val="1700"/>
              <a:buChar char="●"/>
            </a:pPr>
            <a:r>
              <a:rPr lang="en" sz="1700">
                <a:solidFill>
                  <a:schemeClr val="lt1"/>
                </a:solidFill>
              </a:rPr>
              <a:t>By using VR, they will get realistic experience of the design of the vehicle.</a:t>
            </a:r>
            <a:endParaRPr sz="1700">
              <a:solidFill>
                <a:schemeClr val="lt1"/>
              </a:solidFill>
            </a:endParaRPr>
          </a:p>
          <a:p>
            <a:pPr indent="-336550" lvl="0" marL="457200" rtl="0" algn="l">
              <a:lnSpc>
                <a:spcPct val="115000"/>
              </a:lnSpc>
              <a:spcBef>
                <a:spcPts val="1000"/>
              </a:spcBef>
              <a:spcAft>
                <a:spcPts val="1000"/>
              </a:spcAft>
              <a:buClr>
                <a:schemeClr val="lt1"/>
              </a:buClr>
              <a:buSzPts val="1700"/>
              <a:buChar char="●"/>
            </a:pPr>
            <a:r>
              <a:rPr lang="en" sz="1700">
                <a:solidFill>
                  <a:schemeClr val="lt1"/>
                </a:solidFill>
              </a:rPr>
              <a:t>Customers</a:t>
            </a:r>
            <a:r>
              <a:rPr lang="en" sz="1700">
                <a:solidFill>
                  <a:schemeClr val="lt1"/>
                </a:solidFill>
              </a:rPr>
              <a:t> can also simulate the vehicle by going to the nearest campaign.</a:t>
            </a:r>
            <a:endParaRPr sz="1700">
              <a:solidFill>
                <a:schemeClr val="lt1"/>
              </a:solidFill>
            </a:endParaRPr>
          </a:p>
        </p:txBody>
      </p:sp>
      <p:cxnSp>
        <p:nvCxnSpPr>
          <p:cNvPr id="113" name="Google Shape;113;p21"/>
          <p:cNvCxnSpPr/>
          <p:nvPr/>
        </p:nvCxnSpPr>
        <p:spPr>
          <a:xfrm>
            <a:off x="1718725" y="834075"/>
            <a:ext cx="1213200" cy="0"/>
          </a:xfrm>
          <a:prstGeom prst="straightConnector1">
            <a:avLst/>
          </a:prstGeom>
          <a:noFill/>
          <a:ln cap="flat" cmpd="sng" w="38100">
            <a:solidFill>
              <a:schemeClr val="lt1"/>
            </a:solidFill>
            <a:prstDash val="solid"/>
            <a:round/>
            <a:headEnd len="med" w="med" type="none"/>
            <a:tailEnd len="med" w="med" type="none"/>
          </a:ln>
        </p:spPr>
      </p:cxnSp>
      <p:pic>
        <p:nvPicPr>
          <p:cNvPr id="114" name="Google Shape;114;p21"/>
          <p:cNvPicPr preferRelativeResize="0"/>
          <p:nvPr/>
        </p:nvPicPr>
        <p:blipFill>
          <a:blip r:embed="rId3">
            <a:alphaModFix/>
          </a:blip>
          <a:stretch>
            <a:fillRect/>
          </a:stretch>
        </p:blipFill>
        <p:spPr>
          <a:xfrm>
            <a:off x="7119525" y="2884975"/>
            <a:ext cx="2024475" cy="2505525"/>
          </a:xfrm>
          <a:prstGeom prst="rect">
            <a:avLst/>
          </a:prstGeom>
          <a:noFill/>
          <a:ln>
            <a:noFill/>
          </a:ln>
        </p:spPr>
      </p:pic>
      <p:cxnSp>
        <p:nvCxnSpPr>
          <p:cNvPr id="115" name="Google Shape;115;p21"/>
          <p:cNvCxnSpPr/>
          <p:nvPr/>
        </p:nvCxnSpPr>
        <p:spPr>
          <a:xfrm>
            <a:off x="0" y="4498975"/>
            <a:ext cx="1200600" cy="0"/>
          </a:xfrm>
          <a:prstGeom prst="straightConnector1">
            <a:avLst/>
          </a:prstGeom>
          <a:noFill/>
          <a:ln cap="flat" cmpd="sng" w="38100">
            <a:solidFill>
              <a:schemeClr val="lt1"/>
            </a:solidFill>
            <a:prstDash val="solid"/>
            <a:round/>
            <a:headEnd len="med" w="med" type="none"/>
            <a:tailEnd len="med" w="med" type="none"/>
          </a:ln>
        </p:spPr>
      </p:cxnSp>
      <p:cxnSp>
        <p:nvCxnSpPr>
          <p:cNvPr id="116" name="Google Shape;116;p21"/>
          <p:cNvCxnSpPr/>
          <p:nvPr/>
        </p:nvCxnSpPr>
        <p:spPr>
          <a:xfrm>
            <a:off x="922550" y="4183050"/>
            <a:ext cx="12900" cy="960300"/>
          </a:xfrm>
          <a:prstGeom prst="straightConnector1">
            <a:avLst/>
          </a:prstGeom>
          <a:noFill/>
          <a:ln cap="flat" cmpd="sng" w="38100">
            <a:solidFill>
              <a:schemeClr val="lt1"/>
            </a:solidFill>
            <a:prstDash val="solid"/>
            <a:round/>
            <a:headEnd len="med" w="med" type="none"/>
            <a:tailEnd len="med" w="med" type="none"/>
          </a:ln>
        </p:spPr>
      </p:cxnSp>
      <p:cxnSp>
        <p:nvCxnSpPr>
          <p:cNvPr id="117" name="Google Shape;117;p21"/>
          <p:cNvCxnSpPr/>
          <p:nvPr/>
        </p:nvCxnSpPr>
        <p:spPr>
          <a:xfrm flipH="1" rot="10800000">
            <a:off x="0" y="4600225"/>
            <a:ext cx="1048800" cy="600"/>
          </a:xfrm>
          <a:prstGeom prst="straightConnector1">
            <a:avLst/>
          </a:prstGeom>
          <a:noFill/>
          <a:ln cap="flat" cmpd="sng" w="38100">
            <a:solidFill>
              <a:schemeClr val="lt1"/>
            </a:solidFill>
            <a:prstDash val="solid"/>
            <a:round/>
            <a:headEnd len="med" w="med" type="none"/>
            <a:tailEnd len="med" w="med" type="none"/>
          </a:ln>
        </p:spPr>
      </p:cxnSp>
      <p:cxnSp>
        <p:nvCxnSpPr>
          <p:cNvPr id="118" name="Google Shape;118;p21"/>
          <p:cNvCxnSpPr/>
          <p:nvPr/>
        </p:nvCxnSpPr>
        <p:spPr>
          <a:xfrm>
            <a:off x="834075" y="4334700"/>
            <a:ext cx="13500" cy="808800"/>
          </a:xfrm>
          <a:prstGeom prst="straightConnector1">
            <a:avLst/>
          </a:prstGeom>
          <a:noFill/>
          <a:ln cap="flat" cmpd="sng" w="38100">
            <a:solidFill>
              <a:schemeClr val="lt1"/>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